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4"/>
    <p:sldMasterId id="2147483660" r:id="rId5"/>
    <p:sldMasterId id="2147483674" r:id="rId6"/>
  </p:sldMasterIdLst>
  <p:notesMasterIdLst>
    <p:notesMasterId r:id="rId44"/>
  </p:notesMasterIdLst>
  <p:handoutMasterIdLst>
    <p:handoutMasterId r:id="rId45"/>
  </p:handoutMasterIdLst>
  <p:sldIdLst>
    <p:sldId id="256" r:id="rId7"/>
    <p:sldId id="433" r:id="rId8"/>
    <p:sldId id="431" r:id="rId9"/>
    <p:sldId id="432" r:id="rId10"/>
    <p:sldId id="423" r:id="rId11"/>
    <p:sldId id="426" r:id="rId12"/>
    <p:sldId id="422" r:id="rId13"/>
    <p:sldId id="260" r:id="rId14"/>
    <p:sldId id="342" r:id="rId15"/>
    <p:sldId id="437" r:id="rId16"/>
    <p:sldId id="265" r:id="rId17"/>
    <p:sldId id="357" r:id="rId18"/>
    <p:sldId id="365" r:id="rId19"/>
    <p:sldId id="366" r:id="rId20"/>
    <p:sldId id="272" r:id="rId21"/>
    <p:sldId id="371" r:id="rId22"/>
    <p:sldId id="368" r:id="rId23"/>
    <p:sldId id="370" r:id="rId24"/>
    <p:sldId id="374" r:id="rId25"/>
    <p:sldId id="278" r:id="rId26"/>
    <p:sldId id="376" r:id="rId27"/>
    <p:sldId id="343" r:id="rId28"/>
    <p:sldId id="378" r:id="rId29"/>
    <p:sldId id="282" r:id="rId30"/>
    <p:sldId id="395" r:id="rId31"/>
    <p:sldId id="420" r:id="rId32"/>
    <p:sldId id="399" r:id="rId33"/>
    <p:sldId id="345" r:id="rId34"/>
    <p:sldId id="389" r:id="rId35"/>
    <p:sldId id="302" r:id="rId36"/>
    <p:sldId id="408" r:id="rId37"/>
    <p:sldId id="409" r:id="rId38"/>
    <p:sldId id="411" r:id="rId39"/>
    <p:sldId id="438" r:id="rId40"/>
    <p:sldId id="435" r:id="rId41"/>
    <p:sldId id="436" r:id="rId42"/>
    <p:sldId id="440" r:id="rId43"/>
  </p:sldIdLst>
  <p:sldSz cx="9144000" cy="5143500" type="screen16x9"/>
  <p:notesSz cx="9363075" cy="7077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29" userDrawn="1">
          <p15:clr>
            <a:srgbClr val="A4A3A4"/>
          </p15:clr>
        </p15:guide>
        <p15:guide id="2" pos="294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Alison Conway" initials="AC" lastIdx="1" clrIdx="1">
    <p:extLst>
      <p:ext uri="{19B8F6BF-5375-455C-9EA6-DF929625EA0E}">
        <p15:presenceInfo xmlns:p15="http://schemas.microsoft.com/office/powerpoint/2012/main" userId="27f91a3bc81f42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A6"/>
    <a:srgbClr val="002D73"/>
    <a:srgbClr val="646569"/>
    <a:srgbClr val="007681"/>
    <a:srgbClr val="1F3261"/>
    <a:srgbClr val="458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85" autoAdjust="0"/>
    <p:restoredTop sz="94627" autoAdjust="0"/>
  </p:normalViewPr>
  <p:slideViewPr>
    <p:cSldViewPr>
      <p:cViewPr varScale="1">
        <p:scale>
          <a:sx n="106" d="100"/>
          <a:sy n="106" d="100"/>
        </p:scale>
        <p:origin x="384" y="4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3540" y="-96"/>
      </p:cViewPr>
      <p:guideLst>
        <p:guide orient="horz" pos="2229"/>
        <p:guide pos="294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B1D327-65AB-40A5-8665-2843C35408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057333" cy="355083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0E1CEA-1A6B-4278-AD7B-24C808AB35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03577" y="0"/>
            <a:ext cx="4057333" cy="355083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5E84C5CA-6157-4E19-A38E-AC5599E5B03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0D0CB4-2619-471C-9800-E4955FEB80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721994"/>
            <a:ext cx="4057333" cy="355082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4CC3D-59E1-4513-83A7-2994E34147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303577" y="6721994"/>
            <a:ext cx="4057333" cy="355082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D8978CE-FABD-409F-93C9-038C780C9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96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3577" y="0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CF2C164A-7038-42D0-953C-2EB4816D4C81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2513" y="530225"/>
            <a:ext cx="4718050" cy="2654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21993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3577" y="6721993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6DA9C80-B631-4EC4-8253-F63CFD0157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5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36625" y="3405188"/>
            <a:ext cx="7489825" cy="27876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05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36308" y="3405843"/>
            <a:ext cx="7490460" cy="2786598"/>
          </a:xfrm>
          <a:prstGeom prst="rect">
            <a:avLst/>
          </a:prstGeom>
        </p:spPr>
        <p:txBody>
          <a:bodyPr lIns="93936" tIns="46968" rIns="93936" bIns="4696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5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36308" y="3405843"/>
            <a:ext cx="7490460" cy="2786598"/>
          </a:xfrm>
          <a:prstGeom prst="rect">
            <a:avLst/>
          </a:prstGeom>
        </p:spPr>
        <p:txBody>
          <a:bodyPr lIns="93936" tIns="46968" rIns="93936" bIns="4696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36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">
            <a:extLst>
              <a:ext uri="{FF2B5EF4-FFF2-40B4-BE49-F238E27FC236}">
                <a16:creationId xmlns:a16="http://schemas.microsoft.com/office/drawing/2014/main" id="{084F58D4-4393-48B4-8588-803BC7A560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00" y="575730"/>
            <a:ext cx="1091500" cy="6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8" b="90649"/>
          <a:stretch/>
        </p:blipFill>
        <p:spPr>
          <a:xfrm>
            <a:off x="5918900" y="579400"/>
            <a:ext cx="1652193" cy="65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8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2" descr="Image result">
            <a:extLst>
              <a:ext uri="{FF2B5EF4-FFF2-40B4-BE49-F238E27FC236}">
                <a16:creationId xmlns:a16="http://schemas.microsoft.com/office/drawing/2014/main" id="{8D08F099-1E42-4768-AF79-3E0517312E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52950"/>
            <a:ext cx="6096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5D503A-3129-47F5-9600-9462876A28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" y="4552950"/>
            <a:ext cx="914400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63EAAC-92E8-4E8A-899F-A2FAC4BF82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52950"/>
            <a:ext cx="77248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5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">
            <a:extLst>
              <a:ext uri="{FF2B5EF4-FFF2-40B4-BE49-F238E27FC236}">
                <a16:creationId xmlns:a16="http://schemas.microsoft.com/office/drawing/2014/main" id="{B41E26B4-7605-4480-BDCD-4A10AC2813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52950"/>
            <a:ext cx="6096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03D8-6C6B-49C7-868A-BDA1F4D1B4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" y="4552950"/>
            <a:ext cx="914400" cy="36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E09AA4-1220-438F-B802-6860E9B3AA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52950"/>
            <a:ext cx="77248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27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Image result">
            <a:extLst>
              <a:ext uri="{FF2B5EF4-FFF2-40B4-BE49-F238E27FC236}">
                <a16:creationId xmlns:a16="http://schemas.microsoft.com/office/drawing/2014/main" id="{88665BFA-F29E-4E4E-A25F-F4F7828B22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52950"/>
            <a:ext cx="6096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59E175-13C8-47FD-85AA-81F2C82C52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" y="4552950"/>
            <a:ext cx="914400" cy="365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E3F295-2242-4403-8012-3FDF19B30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52950"/>
            <a:ext cx="77248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5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70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475"/>
            <a:ext cx="8229600" cy="316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2" descr="Image result">
            <a:extLst>
              <a:ext uri="{FF2B5EF4-FFF2-40B4-BE49-F238E27FC236}">
                <a16:creationId xmlns:a16="http://schemas.microsoft.com/office/drawing/2014/main" id="{C4B6E8E4-0C5C-411D-A3B0-D2F5091224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52950"/>
            <a:ext cx="6096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88684-B4B5-4F8F-A8D6-86ED42477A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" y="4552950"/>
            <a:ext cx="914400" cy="365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C8EF7A-1407-46B8-BCB5-170E43FE63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52950"/>
            <a:ext cx="77248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70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87475"/>
            <a:ext cx="4038600" cy="3165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87475"/>
            <a:ext cx="4038600" cy="3165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 descr="Image result">
            <a:extLst>
              <a:ext uri="{FF2B5EF4-FFF2-40B4-BE49-F238E27FC236}">
                <a16:creationId xmlns:a16="http://schemas.microsoft.com/office/drawing/2014/main" id="{7C12B585-0E03-46F7-B02F-DA1A6EE474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52950"/>
            <a:ext cx="6096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B4D81-6CC5-4387-B252-5236C279A9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" y="4552950"/>
            <a:ext cx="914400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5E3F96-43E9-4FFE-94B9-82D3162548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52950"/>
            <a:ext cx="77248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70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47875"/>
            <a:ext cx="4040188" cy="2505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66863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47875"/>
            <a:ext cx="4041775" cy="2505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2" descr="Image result">
            <a:extLst>
              <a:ext uri="{FF2B5EF4-FFF2-40B4-BE49-F238E27FC236}">
                <a16:creationId xmlns:a16="http://schemas.microsoft.com/office/drawing/2014/main" id="{AA9F9862-B2C7-4D5F-BCC0-6FC590F0DF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52950"/>
            <a:ext cx="6096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CAD3F6-30B4-4670-9CB7-6B52057EF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" y="4552950"/>
            <a:ext cx="914400" cy="365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626230-3A9F-49B1-81AE-6B39FA0E28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52950"/>
            <a:ext cx="77248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0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2" descr="Image result">
            <a:extLst>
              <a:ext uri="{FF2B5EF4-FFF2-40B4-BE49-F238E27FC236}">
                <a16:creationId xmlns:a16="http://schemas.microsoft.com/office/drawing/2014/main" id="{8DF55F57-3E11-4803-BDE2-40E45EAA7B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52950"/>
            <a:ext cx="6096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FCC80E-9957-427B-8D7E-8DF3CF1FF6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" y="4552950"/>
            <a:ext cx="914400" cy="36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D74FF-BC4D-4945-AD8D-B60CF7723C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52950"/>
            <a:ext cx="77248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2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">
            <a:extLst>
              <a:ext uri="{FF2B5EF4-FFF2-40B4-BE49-F238E27FC236}">
                <a16:creationId xmlns:a16="http://schemas.microsoft.com/office/drawing/2014/main" id="{58522B18-191A-4832-B8BD-835FFA8F7B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52950"/>
            <a:ext cx="6096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1A3186-EB1D-41CD-88A9-B8EEA9753D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" y="4552950"/>
            <a:ext cx="914400" cy="36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BE35EA-7055-4E28-B5DA-83E631A13C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52950"/>
            <a:ext cx="77248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1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2113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2113"/>
            <a:ext cx="5111750" cy="41608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63650"/>
            <a:ext cx="3008313" cy="3289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2" descr="Image result">
            <a:extLst>
              <a:ext uri="{FF2B5EF4-FFF2-40B4-BE49-F238E27FC236}">
                <a16:creationId xmlns:a16="http://schemas.microsoft.com/office/drawing/2014/main" id="{78566626-CDB0-4CA8-AD30-41CAE94BA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52950"/>
            <a:ext cx="6096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942E6-9396-4FF1-B112-7F33FABEA4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" y="4552950"/>
            <a:ext cx="914400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4AF8CA-EDA0-4A57-B958-877E32DD24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52950"/>
            <a:ext cx="77248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5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51E1D-7280-49D6-A2E2-CE63FE17EF1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CAC6D-BD82-4571-9E34-C1EFF11A94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3714750"/>
            <a:ext cx="9144000" cy="14859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714750"/>
            <a:ext cx="9144000" cy="76200"/>
          </a:xfrm>
          <a:prstGeom prst="rect">
            <a:avLst/>
          </a:prstGeom>
          <a:solidFill>
            <a:srgbClr val="006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3" y="590550"/>
            <a:ext cx="2487794" cy="64448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57200" y="3943350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Alison Conway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Associate Professor of Civil Engineering, City College of New York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ITDP Webinar, April 22, 2020</a:t>
            </a:r>
          </a:p>
        </p:txBody>
      </p:sp>
      <p:pic>
        <p:nvPicPr>
          <p:cNvPr id="10" name="Picture 9" descr="csi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527574" y="5703893"/>
            <a:ext cx="4616426" cy="115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4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581150"/>
            <a:ext cx="5334000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540453"/>
            <a:ext cx="5334000" cy="81394"/>
          </a:xfrm>
          <a:prstGeom prst="rect">
            <a:avLst/>
          </a:prstGeom>
          <a:solidFill>
            <a:srgbClr val="006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F52EC2-2C0B-4C03-9888-0B25156ED88D}" type="slidenum">
              <a:rPr lang="en-US" sz="1200" smtClean="0">
                <a:solidFill>
                  <a:srgbClr val="002D73"/>
                </a:solidFill>
              </a:rPr>
              <a:pPr algn="r"/>
              <a:t>‹#›</a:t>
            </a:fld>
            <a:endParaRPr lang="en-US" sz="1200" dirty="0">
              <a:solidFill>
                <a:srgbClr val="002D7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56" y="4552950"/>
            <a:ext cx="141187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4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937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7475"/>
            <a:ext cx="8229600" cy="3165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2344"/>
            <a:ext cx="9144000" cy="299605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F52EC2-2C0B-4C03-9888-0B25156ED88D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-19050"/>
            <a:ext cx="9144000" cy="81394"/>
          </a:xfrm>
          <a:prstGeom prst="rect">
            <a:avLst/>
          </a:prstGeom>
          <a:solidFill>
            <a:srgbClr val="006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56" y="4552950"/>
            <a:ext cx="141187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7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image" Target="../media/image31.sv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svg"/><Relationship Id="rId42" Type="http://schemas.openxmlformats.org/officeDocument/2006/relationships/image" Target="../media/image47.svg"/><Relationship Id="rId47" Type="http://schemas.openxmlformats.org/officeDocument/2006/relationships/image" Target="../media/image52.png"/><Relationship Id="rId50" Type="http://schemas.openxmlformats.org/officeDocument/2006/relationships/image" Target="../media/image55.svg"/><Relationship Id="rId55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svg"/><Relationship Id="rId29" Type="http://schemas.openxmlformats.org/officeDocument/2006/relationships/image" Target="../media/image34.png"/><Relationship Id="rId11" Type="http://schemas.openxmlformats.org/officeDocument/2006/relationships/image" Target="../media/image16.png"/><Relationship Id="rId24" Type="http://schemas.openxmlformats.org/officeDocument/2006/relationships/image" Target="../media/image29.svg"/><Relationship Id="rId32" Type="http://schemas.openxmlformats.org/officeDocument/2006/relationships/image" Target="../media/image37.svg"/><Relationship Id="rId37" Type="http://schemas.openxmlformats.org/officeDocument/2006/relationships/image" Target="../media/image42.png"/><Relationship Id="rId40" Type="http://schemas.openxmlformats.org/officeDocument/2006/relationships/image" Target="../media/image45.sv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4" Type="http://schemas.openxmlformats.org/officeDocument/2006/relationships/image" Target="../media/image49.svg"/><Relationship Id="rId52" Type="http://schemas.openxmlformats.org/officeDocument/2006/relationships/image" Target="../media/image57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32.png"/><Relationship Id="rId30" Type="http://schemas.openxmlformats.org/officeDocument/2006/relationships/image" Target="../media/image35.sv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svg"/><Relationship Id="rId56" Type="http://schemas.openxmlformats.org/officeDocument/2006/relationships/image" Target="../media/image61.svg"/><Relationship Id="rId8" Type="http://schemas.openxmlformats.org/officeDocument/2006/relationships/image" Target="../media/image13.svg"/><Relationship Id="rId51" Type="http://schemas.openxmlformats.org/officeDocument/2006/relationships/image" Target="../media/image56.png"/><Relationship Id="rId3" Type="http://schemas.openxmlformats.org/officeDocument/2006/relationships/image" Target="../media/image8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svg"/><Relationship Id="rId46" Type="http://schemas.openxmlformats.org/officeDocument/2006/relationships/image" Target="../media/image51.svg"/><Relationship Id="rId20" Type="http://schemas.openxmlformats.org/officeDocument/2006/relationships/image" Target="../media/image25.svg"/><Relationship Id="rId41" Type="http://schemas.openxmlformats.org/officeDocument/2006/relationships/image" Target="../media/image46.png"/><Relationship Id="rId54" Type="http://schemas.openxmlformats.org/officeDocument/2006/relationships/image" Target="../media/image59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svg"/><Relationship Id="rId36" Type="http://schemas.openxmlformats.org/officeDocument/2006/relationships/image" Target="../media/image41.svg"/><Relationship Id="rId49" Type="http://schemas.openxmlformats.org/officeDocument/2006/relationships/image" Target="../media/image5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svg"/><Relationship Id="rId7" Type="http://schemas.openxmlformats.org/officeDocument/2006/relationships/image" Target="../media/image116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svg"/><Relationship Id="rId7" Type="http://schemas.openxmlformats.org/officeDocument/2006/relationships/image" Target="../media/image124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2.svg"/><Relationship Id="rId4" Type="http://schemas.openxmlformats.org/officeDocument/2006/relationships/image" Target="../media/image121.png"/><Relationship Id="rId9" Type="http://schemas.openxmlformats.org/officeDocument/2006/relationships/image" Target="../media/image126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trans.org/news/new-metrofreight-publication-a-guidebook-for-considering-freight-in-complete-street-design-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svg"/><Relationship Id="rId21" Type="http://schemas.openxmlformats.org/officeDocument/2006/relationships/image" Target="../media/image27.sv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47" Type="http://schemas.openxmlformats.org/officeDocument/2006/relationships/image" Target="../media/image53.svg"/><Relationship Id="rId50" Type="http://schemas.openxmlformats.org/officeDocument/2006/relationships/image" Target="../media/image56.png"/><Relationship Id="rId55" Type="http://schemas.openxmlformats.org/officeDocument/2006/relationships/image" Target="../media/image61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sv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svg"/><Relationship Id="rId40" Type="http://schemas.openxmlformats.org/officeDocument/2006/relationships/image" Target="../media/image46.png"/><Relationship Id="rId45" Type="http://schemas.openxmlformats.org/officeDocument/2006/relationships/image" Target="../media/image51.svg"/><Relationship Id="rId53" Type="http://schemas.openxmlformats.org/officeDocument/2006/relationships/image" Target="../media/image59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31" Type="http://schemas.openxmlformats.org/officeDocument/2006/relationships/image" Target="../media/image37.svg"/><Relationship Id="rId44" Type="http://schemas.openxmlformats.org/officeDocument/2006/relationships/image" Target="../media/image50.png"/><Relationship Id="rId52" Type="http://schemas.openxmlformats.org/officeDocument/2006/relationships/image" Target="../media/image58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svg"/><Relationship Id="rId30" Type="http://schemas.openxmlformats.org/officeDocument/2006/relationships/image" Target="../media/image36.png"/><Relationship Id="rId35" Type="http://schemas.openxmlformats.org/officeDocument/2006/relationships/image" Target="../media/image41.svg"/><Relationship Id="rId43" Type="http://schemas.openxmlformats.org/officeDocument/2006/relationships/image" Target="../media/image49.svg"/><Relationship Id="rId48" Type="http://schemas.openxmlformats.org/officeDocument/2006/relationships/image" Target="../media/image54.png"/><Relationship Id="rId8" Type="http://schemas.openxmlformats.org/officeDocument/2006/relationships/image" Target="../media/image14.png"/><Relationship Id="rId51" Type="http://schemas.openxmlformats.org/officeDocument/2006/relationships/image" Target="../media/image57.svg"/><Relationship Id="rId3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33" Type="http://schemas.openxmlformats.org/officeDocument/2006/relationships/image" Target="../media/image39.sv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20" Type="http://schemas.openxmlformats.org/officeDocument/2006/relationships/image" Target="../media/image26.png"/><Relationship Id="rId41" Type="http://schemas.openxmlformats.org/officeDocument/2006/relationships/image" Target="../media/image47.svg"/><Relationship Id="rId54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1581150"/>
            <a:ext cx="8382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Streets: </a:t>
            </a:r>
          </a:p>
          <a:p>
            <a:pPr algn="ctr"/>
            <a:r>
              <a:rPr lang="en-US" sz="36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Space for Freight</a:t>
            </a:r>
          </a:p>
        </p:txBody>
      </p:sp>
    </p:spTree>
    <p:extLst>
      <p:ext uri="{BB962C8B-B14F-4D97-AF65-F5344CB8AC3E}">
        <p14:creationId xmlns:p14="http://schemas.microsoft.com/office/powerpoint/2010/main" val="20678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Freight Industry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16" y="1352550"/>
            <a:ext cx="8490284" cy="3165475"/>
          </a:xfrm>
        </p:spPr>
        <p:txBody>
          <a:bodyPr/>
          <a:lstStyle/>
          <a:p>
            <a:r>
              <a:rPr lang="en-US" sz="2000" dirty="0"/>
              <a:t>Internal agency freight experts</a:t>
            </a:r>
          </a:p>
          <a:p>
            <a:r>
              <a:rPr lang="en-US" sz="2000" dirty="0"/>
              <a:t>Agency advisory boards</a:t>
            </a:r>
          </a:p>
          <a:p>
            <a:r>
              <a:rPr lang="en-US" sz="2000" dirty="0"/>
              <a:t>Local freight quality partnerships</a:t>
            </a:r>
          </a:p>
          <a:p>
            <a:r>
              <a:rPr lang="en-US" sz="2000" dirty="0"/>
              <a:t>Freight industry associations </a:t>
            </a:r>
          </a:p>
          <a:p>
            <a:r>
              <a:rPr lang="en-US" sz="2000" dirty="0"/>
              <a:t>Business improvement district/association of local business owners</a:t>
            </a:r>
          </a:p>
          <a:p>
            <a:r>
              <a:rPr lang="en-US" sz="2000" dirty="0"/>
              <a:t>Local businesses, building managers, or carriers operating in a project area</a:t>
            </a:r>
          </a:p>
        </p:txBody>
      </p:sp>
      <p:pic>
        <p:nvPicPr>
          <p:cNvPr id="8" name="Graphic 7" descr="Users">
            <a:extLst>
              <a:ext uri="{FF2B5EF4-FFF2-40B4-BE49-F238E27FC236}">
                <a16:creationId xmlns:a16="http://schemas.microsoft.com/office/drawing/2014/main" id="{A29E276F-0DC7-416C-A033-E6326D24B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7800" y="1179679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11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81150"/>
            <a:ext cx="2057400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40452"/>
            <a:ext cx="2057400" cy="116898"/>
          </a:xfrm>
          <a:prstGeom prst="rect">
            <a:avLst/>
          </a:prstGeom>
          <a:solidFill>
            <a:srgbClr val="006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" y="1962150"/>
            <a:ext cx="20574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Vehicle Turns</a:t>
            </a:r>
          </a:p>
        </p:txBody>
      </p:sp>
      <p:pic>
        <p:nvPicPr>
          <p:cNvPr id="6" name="Picture 5" descr="A truck is parked on the side of a road&#10;&#10;Description automatically generated">
            <a:extLst>
              <a:ext uri="{FF2B5EF4-FFF2-40B4-BE49-F238E27FC236}">
                <a16:creationId xmlns:a16="http://schemas.microsoft.com/office/drawing/2014/main" id="{3A0C86F4-1FE6-4056-93DC-AC2FAEE481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b="7143"/>
          <a:stretch/>
        </p:blipFill>
        <p:spPr>
          <a:xfrm>
            <a:off x="2134230" y="514350"/>
            <a:ext cx="3915798" cy="2971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Picture 7" descr="A group of people standing next to a truck&#10;&#10;Description automatically generated">
            <a:extLst>
              <a:ext uri="{FF2B5EF4-FFF2-40B4-BE49-F238E27FC236}">
                <a16:creationId xmlns:a16="http://schemas.microsoft.com/office/drawing/2014/main" id="{F67935BC-2A3D-4AF7-948D-11D4A1E6E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558117"/>
            <a:ext cx="3352800" cy="2514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09402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2571"/>
            <a:ext cx="8229600" cy="857250"/>
          </a:xfrm>
        </p:spPr>
        <p:txBody>
          <a:bodyPr/>
          <a:lstStyle/>
          <a:p>
            <a:r>
              <a:rPr lang="en-US" dirty="0"/>
              <a:t>Design </a:t>
            </a:r>
            <a:br>
              <a:rPr lang="en-US" dirty="0"/>
            </a:br>
            <a:r>
              <a:rPr lang="en-US" dirty="0"/>
              <a:t>Solutions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77605"/>
            <a:ext cx="3151818" cy="2802188"/>
          </a:xfrm>
          <a:ln>
            <a:solidFill>
              <a:schemeClr val="tx1"/>
            </a:solidFill>
          </a:ln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A947B72-3500-45A7-A803-57689FAA07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" b="6531"/>
          <a:stretch/>
        </p:blipFill>
        <p:spPr>
          <a:xfrm>
            <a:off x="3311964" y="510024"/>
            <a:ext cx="2746349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DA4FCDF-CFF9-4971-BA6E-A0E4B0079A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18" y="678794"/>
            <a:ext cx="2732914" cy="22532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33EA6D-8462-4ED6-A195-7C2B6BD14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81350"/>
            <a:ext cx="2698632" cy="179908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FC64AAC4-2F1A-4494-B6BE-8E023367A4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59" y="3181350"/>
            <a:ext cx="2698632" cy="179908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0792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Solution: </a:t>
            </a:r>
            <a:br>
              <a:rPr lang="en-US" dirty="0"/>
            </a:br>
            <a:r>
              <a:rPr lang="en-US" dirty="0"/>
              <a:t>Vehicle Size Restrictions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475"/>
            <a:ext cx="4648200" cy="3165475"/>
          </a:xfrm>
        </p:spPr>
        <p:txBody>
          <a:bodyPr/>
          <a:lstStyle/>
          <a:p>
            <a:r>
              <a:rPr lang="en-US" sz="2000" dirty="0"/>
              <a:t>Fixed</a:t>
            </a:r>
          </a:p>
          <a:p>
            <a:r>
              <a:rPr lang="en-US" sz="2000" dirty="0"/>
              <a:t>Time-based</a:t>
            </a:r>
          </a:p>
          <a:p>
            <a:endParaRPr lang="en-US" sz="1400" dirty="0"/>
          </a:p>
          <a:p>
            <a:r>
              <a:rPr lang="en-US" sz="2000" dirty="0"/>
              <a:t>Safety benefits of size restrictions must be carefully weighed against related impacts</a:t>
            </a:r>
          </a:p>
          <a:p>
            <a:pPr lvl="1"/>
            <a:r>
              <a:rPr lang="en-US" sz="1800" dirty="0"/>
              <a:t>VMT and congestion </a:t>
            </a:r>
          </a:p>
          <a:p>
            <a:pPr lvl="1"/>
            <a:r>
              <a:rPr lang="en-US" sz="1800" dirty="0"/>
              <a:t>Operator costs and industry participation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39239B-D194-419D-8B01-C4F318D1027F}"/>
              </a:ext>
            </a:extLst>
          </p:cNvPr>
          <p:cNvGrpSpPr/>
          <p:nvPr/>
        </p:nvGrpSpPr>
        <p:grpSpPr>
          <a:xfrm>
            <a:off x="5582752" y="1581150"/>
            <a:ext cx="3124200" cy="2632075"/>
            <a:chOff x="6166556" y="1657350"/>
            <a:chExt cx="2514600" cy="2235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6315BB-1ED7-40F1-97DE-C74A99A85E87}"/>
                </a:ext>
              </a:extLst>
            </p:cNvPr>
            <p:cNvSpPr/>
            <p:nvPr/>
          </p:nvSpPr>
          <p:spPr>
            <a:xfrm>
              <a:off x="6166556" y="1657350"/>
              <a:ext cx="2514600" cy="2235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Файл:LKW mit Aufleger aus Zusatzzeichen 1048-14.svg">
              <a:extLst>
                <a:ext uri="{FF2B5EF4-FFF2-40B4-BE49-F238E27FC236}">
                  <a16:creationId xmlns:a16="http://schemas.microsoft.com/office/drawing/2014/main" id="{F13EB8C6-E358-4AC1-8B38-070AB5B3F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364" y="1720987"/>
              <a:ext cx="1793591" cy="84959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7" name="Picture 6" descr="Clipart - Stick &lt;strong&gt;Man&lt;/strong&gt;">
              <a:extLst>
                <a:ext uri="{FF2B5EF4-FFF2-40B4-BE49-F238E27FC236}">
                  <a16:creationId xmlns:a16="http://schemas.microsoft.com/office/drawing/2014/main" id="{C43740D4-960A-4472-BED7-DD90FC842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356" y="1960972"/>
              <a:ext cx="268985" cy="57079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8" name="Picture 7" descr="Clipart - Truck">
              <a:extLst>
                <a:ext uri="{FF2B5EF4-FFF2-40B4-BE49-F238E27FC236}">
                  <a16:creationId xmlns:a16="http://schemas.microsoft.com/office/drawing/2014/main" id="{C9CED397-8DDF-4D01-AF90-0555FFAB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6388" y="3036117"/>
              <a:ext cx="1019621" cy="71713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9" name="Picture 8" descr="Clipart - Truck">
              <a:extLst>
                <a:ext uri="{FF2B5EF4-FFF2-40B4-BE49-F238E27FC236}">
                  <a16:creationId xmlns:a16="http://schemas.microsoft.com/office/drawing/2014/main" id="{18F83CEF-4EC2-4935-915F-417FC449A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38156" y="3018045"/>
              <a:ext cx="1019621" cy="71713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0" name="Picture 9" descr="Clipart - Stick &lt;strong&gt;Man&lt;/strong&gt;">
              <a:extLst>
                <a:ext uri="{FF2B5EF4-FFF2-40B4-BE49-F238E27FC236}">
                  <a16:creationId xmlns:a16="http://schemas.microsoft.com/office/drawing/2014/main" id="{C977A068-23CC-4B94-AE8B-405459809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705" y="3208596"/>
              <a:ext cx="268985" cy="57079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1" name="Picture 10" descr="Clipart - Stick &lt;strong&gt;Man&lt;/strong&gt;">
              <a:extLst>
                <a:ext uri="{FF2B5EF4-FFF2-40B4-BE49-F238E27FC236}">
                  <a16:creationId xmlns:a16="http://schemas.microsoft.com/office/drawing/2014/main" id="{6DA3E0C7-4A88-4E79-A99F-577FDFF48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994" y="3182460"/>
              <a:ext cx="268985" cy="570790"/>
            </a:xfrm>
            <a:prstGeom prst="rect">
              <a:avLst/>
            </a:prstGeom>
            <a:ln w="38100">
              <a:noFill/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4C768F8-9D95-4E39-BDC7-ABAEFF63065E}"/>
                </a:ext>
              </a:extLst>
            </p:cNvPr>
            <p:cNvCxnSpPr/>
            <p:nvPr/>
          </p:nvCxnSpPr>
          <p:spPr>
            <a:xfrm flipH="1">
              <a:off x="7467600" y="2570583"/>
              <a:ext cx="1" cy="3996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4504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" y="1311276"/>
            <a:ext cx="7913687" cy="31654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Solution:</a:t>
            </a:r>
            <a:br>
              <a:rPr lang="en-US" dirty="0"/>
            </a:br>
            <a:r>
              <a:rPr lang="en-US" dirty="0"/>
              <a:t>Dedicated Signal Phases</a:t>
            </a:r>
          </a:p>
        </p:txBody>
      </p:sp>
    </p:spTree>
    <p:extLst>
      <p:ext uri="{BB962C8B-B14F-4D97-AF65-F5344CB8AC3E}">
        <p14:creationId xmlns:p14="http://schemas.microsoft.com/office/powerpoint/2010/main" val="4144410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1581150"/>
            <a:ext cx="2895599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40452"/>
            <a:ext cx="2895599" cy="116897"/>
          </a:xfrm>
          <a:prstGeom prst="rect">
            <a:avLst/>
          </a:prstGeom>
          <a:solidFill>
            <a:srgbClr val="006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" y="1657350"/>
            <a:ext cx="304800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Conflicts with vulnerable road users</a:t>
            </a:r>
          </a:p>
        </p:txBody>
      </p:sp>
      <p:pic>
        <p:nvPicPr>
          <p:cNvPr id="10" name="Picture 9" descr="A person walking down a busy city street&#10;&#10;Description automatically generated">
            <a:extLst>
              <a:ext uri="{FF2B5EF4-FFF2-40B4-BE49-F238E27FC236}">
                <a16:creationId xmlns:a16="http://schemas.microsoft.com/office/drawing/2014/main" id="{9C61FA77-419A-49E6-973D-4555F4922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19350"/>
            <a:ext cx="3971925" cy="26479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Picture 7" descr="A car driving down a busy city street&#10;&#10;Description automatically generated">
            <a:extLst>
              <a:ext uri="{FF2B5EF4-FFF2-40B4-BE49-F238E27FC236}">
                <a16:creationId xmlns:a16="http://schemas.microsoft.com/office/drawing/2014/main" id="{43FF0736-3915-4A29-9DDA-C1415739A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24" y="430332"/>
            <a:ext cx="3769624" cy="282721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4711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Solutions: Bike Infrastructure, Clear Identification of Conflict Zones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646743"/>
            <a:ext cx="2564607" cy="1709738"/>
          </a:xfrm>
          <a:ln w="38100">
            <a:solidFill>
              <a:schemeClr val="accent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04950"/>
            <a:ext cx="2564607" cy="1709738"/>
          </a:xfrm>
          <a:ln w="38100">
            <a:solidFill>
              <a:schemeClr val="accent1"/>
            </a:solidFill>
          </a:ln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CBAF792-19DE-44E1-96E7-6C528E9CC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43" y="2629281"/>
            <a:ext cx="2590800" cy="17272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B9480CF-B6B5-4D40-9FD1-14FB8C157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04950"/>
            <a:ext cx="1771650" cy="23622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87853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Solutions: Dedicated Signal Phases and Roadside Mirrors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50950"/>
            <a:ext cx="3197224" cy="213148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55" y="1360579"/>
            <a:ext cx="2144801" cy="321786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5235A-A357-4F22-9ADF-614BC84C55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4444"/>
          <a:stretch/>
        </p:blipFill>
        <p:spPr>
          <a:xfrm>
            <a:off x="6019800" y="1352550"/>
            <a:ext cx="2971800" cy="29057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52723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37436BB-6693-4625-ABDD-221A1FA5D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2" t="25376" r="8475" b="12036"/>
          <a:stretch/>
        </p:blipFill>
        <p:spPr>
          <a:xfrm>
            <a:off x="4800600" y="1504950"/>
            <a:ext cx="4154219" cy="263438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Vehicle-Based Solutions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0" b="14363"/>
          <a:stretch/>
        </p:blipFill>
        <p:spPr>
          <a:xfrm rot="16200000">
            <a:off x="2191476" y="1758809"/>
            <a:ext cx="2634382" cy="212666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D13F68-FF50-4E42-BF5B-658DE4990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04950"/>
            <a:ext cx="2057400" cy="3048000"/>
          </a:xfrm>
        </p:spPr>
        <p:txBody>
          <a:bodyPr/>
          <a:lstStyle/>
          <a:p>
            <a:r>
              <a:rPr lang="en-US" sz="2000" dirty="0"/>
              <a:t>Mirrors</a:t>
            </a:r>
          </a:p>
          <a:p>
            <a:r>
              <a:rPr lang="en-US" sz="2000" dirty="0"/>
              <a:t>Fresnel safety lenses</a:t>
            </a:r>
          </a:p>
          <a:p>
            <a:r>
              <a:rPr lang="en-US" sz="2000" dirty="0"/>
              <a:t>Cameras</a:t>
            </a:r>
          </a:p>
          <a:p>
            <a:r>
              <a:rPr lang="en-US" sz="2000" dirty="0"/>
              <a:t>Side guards</a:t>
            </a:r>
          </a:p>
          <a:p>
            <a:r>
              <a:rPr lang="en-US" sz="2000" dirty="0"/>
              <a:t>Direct vision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8440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475"/>
            <a:ext cx="4267200" cy="3165475"/>
          </a:xfrm>
        </p:spPr>
        <p:txBody>
          <a:bodyPr/>
          <a:lstStyle/>
          <a:p>
            <a:r>
              <a:rPr lang="en-US" sz="2000" dirty="0"/>
              <a:t>Drivers</a:t>
            </a:r>
          </a:p>
          <a:p>
            <a:r>
              <a:rPr lang="en-US" sz="2000" dirty="0"/>
              <a:t>Non-motorized travelers</a:t>
            </a:r>
          </a:p>
          <a:p>
            <a:r>
              <a:rPr lang="en-US" sz="2000" dirty="0"/>
              <a:t>General public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1385269"/>
            <a:ext cx="4314825" cy="28765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7279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97FFA-B8AB-4955-9751-265605BB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on urban streets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2CE9D-70DD-41EF-BBC7-EF3D69CB2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68475"/>
            <a:ext cx="4114800" cy="3165475"/>
          </a:xfrm>
        </p:spPr>
        <p:txBody>
          <a:bodyPr/>
          <a:lstStyle/>
          <a:p>
            <a:r>
              <a:rPr lang="en-US" dirty="0"/>
              <a:t>Dangerous collisions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8270E7-7648-40E5-9D33-F6A2A3B6C1F5}"/>
              </a:ext>
            </a:extLst>
          </p:cNvPr>
          <p:cNvSpPr txBox="1">
            <a:spLocks/>
          </p:cNvSpPr>
          <p:nvPr/>
        </p:nvSpPr>
        <p:spPr>
          <a:xfrm>
            <a:off x="4572000" y="1766339"/>
            <a:ext cx="4038600" cy="3165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Traffic congestion</a:t>
            </a:r>
          </a:p>
          <a:p>
            <a:r>
              <a:rPr lang="en-US" dirty="0"/>
              <a:t>Lane obstructions</a:t>
            </a:r>
          </a:p>
          <a:p>
            <a:r>
              <a:rPr lang="en-US" dirty="0"/>
              <a:t>Infrastructure damage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9F4100-D958-4786-9820-2CE662021AE5}"/>
              </a:ext>
            </a:extLst>
          </p:cNvPr>
          <p:cNvSpPr txBox="1">
            <a:spLocks/>
          </p:cNvSpPr>
          <p:nvPr/>
        </p:nvSpPr>
        <p:spPr>
          <a:xfrm>
            <a:off x="457200" y="2419350"/>
            <a:ext cx="19050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Pollution</a:t>
            </a:r>
          </a:p>
          <a:p>
            <a:pPr lvl="1"/>
            <a:r>
              <a:rPr lang="en-US" dirty="0"/>
              <a:t>Air</a:t>
            </a:r>
          </a:p>
          <a:p>
            <a:pPr lvl="1"/>
            <a:r>
              <a:rPr lang="en-US" dirty="0"/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270258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81150"/>
            <a:ext cx="2590800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40452"/>
            <a:ext cx="2590800" cy="116897"/>
          </a:xfrm>
          <a:prstGeom prst="rect">
            <a:avLst/>
          </a:prstGeom>
          <a:solidFill>
            <a:srgbClr val="006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377" y="1662544"/>
            <a:ext cx="25908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Reducers</a:t>
            </a:r>
          </a:p>
        </p:txBody>
      </p:sp>
      <p:pic>
        <p:nvPicPr>
          <p:cNvPr id="6" name="Picture 5" descr="A house on the side of a road&#10;&#10;Description automatically generated">
            <a:extLst>
              <a:ext uri="{FF2B5EF4-FFF2-40B4-BE49-F238E27FC236}">
                <a16:creationId xmlns:a16="http://schemas.microsoft.com/office/drawing/2014/main" id="{9134851B-0D2C-41B1-A2B0-79B59D864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90550"/>
            <a:ext cx="4953000" cy="37147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7610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4FEE2-5DAD-44F9-9447-584AE903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3700"/>
            <a:ext cx="4724400" cy="857250"/>
          </a:xfrm>
        </p:spPr>
        <p:txBody>
          <a:bodyPr/>
          <a:lstStyle/>
          <a:p>
            <a:r>
              <a:rPr lang="en-US" dirty="0"/>
              <a:t>Design Solutions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6DC7DB-B6DF-402C-82AA-EFCC50780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26087"/>
            <a:ext cx="3764604" cy="2602006"/>
          </a:xfrm>
          <a:ln>
            <a:solidFill>
              <a:schemeClr val="tx1"/>
            </a:solidFill>
          </a:ln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F0128BA-6144-4929-B5EC-7527A29CC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28750"/>
            <a:ext cx="3352799" cy="26001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8332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81150"/>
            <a:ext cx="3352800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40452"/>
            <a:ext cx="3352800" cy="116897"/>
          </a:xfrm>
          <a:prstGeom prst="rect">
            <a:avLst/>
          </a:prstGeom>
          <a:solidFill>
            <a:srgbClr val="006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" y="1662544"/>
            <a:ext cx="4572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connectivity/ redundancy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ABE95B-A7C5-4B07-8D70-577DF3769C1C}"/>
              </a:ext>
            </a:extLst>
          </p:cNvPr>
          <p:cNvSpPr txBox="1">
            <a:spLocks/>
          </p:cNvSpPr>
          <p:nvPr/>
        </p:nvSpPr>
        <p:spPr>
          <a:xfrm>
            <a:off x="3733800" y="1885950"/>
            <a:ext cx="4953000" cy="182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Change in street direction</a:t>
            </a:r>
          </a:p>
          <a:p>
            <a:r>
              <a:rPr lang="en-US" sz="2000" dirty="0"/>
              <a:t>Network gaps</a:t>
            </a:r>
          </a:p>
          <a:p>
            <a:r>
              <a:rPr lang="en-US" sz="2000" dirty="0"/>
              <a:t>Difficult to navigate street infrastructure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303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2B26-0145-468A-B1A7-2B08D09B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440A-2A2C-4A2A-8294-57F0F7B94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7475"/>
            <a:ext cx="4114800" cy="3165475"/>
          </a:xfrm>
        </p:spPr>
        <p:txBody>
          <a:bodyPr/>
          <a:lstStyle/>
          <a:p>
            <a:r>
              <a:rPr lang="en-US" sz="2200" dirty="0"/>
              <a:t>Short blocks/frequent intersections</a:t>
            </a:r>
          </a:p>
          <a:p>
            <a:r>
              <a:rPr lang="en-US" sz="2200" dirty="0"/>
              <a:t>Reasonable alternative routes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4B0A3-CE41-482A-884C-FB0DC64DE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1" t="4502" r="5172"/>
          <a:stretch/>
        </p:blipFill>
        <p:spPr>
          <a:xfrm>
            <a:off x="4800600" y="514350"/>
            <a:ext cx="4191000" cy="3868915"/>
          </a:xfrm>
          <a:prstGeom prst="rect">
            <a:avLst/>
          </a:prstGeom>
          <a:ln w="38100">
            <a:solidFill>
              <a:srgbClr val="0069A6"/>
            </a:solidFill>
          </a:ln>
        </p:spPr>
      </p:pic>
    </p:spTree>
    <p:extLst>
      <p:ext uri="{BB962C8B-B14F-4D97-AF65-F5344CB8AC3E}">
        <p14:creationId xmlns:p14="http://schemas.microsoft.com/office/powerpoint/2010/main" val="3475217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81150"/>
            <a:ext cx="2209800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40452"/>
            <a:ext cx="2209800" cy="116897"/>
          </a:xfrm>
          <a:prstGeom prst="rect">
            <a:avLst/>
          </a:prstGeom>
          <a:solidFill>
            <a:srgbClr val="006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" y="1657350"/>
            <a:ext cx="251460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for parking, loading, and delivery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E0791-DA32-46E0-8269-5FBC56A56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12" y="438150"/>
            <a:ext cx="3407588" cy="227193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D48A43-AE2D-46BB-80B8-F1159302AC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27099" r="616" b="14420"/>
          <a:stretch/>
        </p:blipFill>
        <p:spPr>
          <a:xfrm>
            <a:off x="4187001" y="2876550"/>
            <a:ext cx="4657922" cy="204646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Picture 8" descr="A truck on a city street&#10;&#10;Description automatically generated">
            <a:extLst>
              <a:ext uri="{FF2B5EF4-FFF2-40B4-BE49-F238E27FC236}">
                <a16:creationId xmlns:a16="http://schemas.microsoft.com/office/drawing/2014/main" id="{0D9CD95E-61CE-42A2-95D1-24DF5EE66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43" y="444426"/>
            <a:ext cx="3020880" cy="22656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22436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B31FF-9B10-42D1-A46A-E290DD23C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5976"/>
            <a:ext cx="3200400" cy="857250"/>
          </a:xfrm>
        </p:spPr>
        <p:txBody>
          <a:bodyPr/>
          <a:lstStyle/>
          <a:p>
            <a:r>
              <a:rPr lang="en-US" dirty="0"/>
              <a:t>Design Solutions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6F55D61-5810-4F9C-9551-B31B4BF59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65" y="1428750"/>
            <a:ext cx="1916906" cy="25558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D867F31F-B1A9-4D94-A361-90E2FA4F5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43150"/>
            <a:ext cx="3855230" cy="2725412"/>
          </a:xfrm>
          <a:ln>
            <a:solidFill>
              <a:schemeClr val="tx1"/>
            </a:solidFill>
          </a:ln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F191BCC-2946-4F27-9706-996CF75F0A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37024"/>
            <a:ext cx="3909501" cy="26849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2528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EA99-AC4C-42AD-9785-8186DE99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Solutions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84810F1-3651-4314-A298-A320A7E907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2086" r="49448" b="33751"/>
          <a:stretch/>
        </p:blipFill>
        <p:spPr>
          <a:xfrm rot="16200000">
            <a:off x="-90057" y="1544443"/>
            <a:ext cx="2909504" cy="242459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6F184-8842-435D-A25B-AB9F03166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28" y="1331448"/>
            <a:ext cx="4275872" cy="285058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B7054D-AEC8-4F61-AAC0-B0482D2CAD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30741" r="25010" b="20200"/>
          <a:stretch/>
        </p:blipFill>
        <p:spPr>
          <a:xfrm rot="16200000">
            <a:off x="2115172" y="1859142"/>
            <a:ext cx="3062376" cy="179518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30662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59F-5C4D-4688-8AC0-E4478062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Solutions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6B8BE3-E71B-42C3-AA9B-08DFF227B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7475"/>
            <a:ext cx="3200400" cy="3165475"/>
          </a:xfrm>
        </p:spPr>
        <p:txBody>
          <a:bodyPr/>
          <a:lstStyle/>
          <a:p>
            <a:r>
              <a:rPr lang="en-US" sz="2000" dirty="0"/>
              <a:t>Building Delivery Management</a:t>
            </a:r>
          </a:p>
          <a:p>
            <a:pPr lvl="1"/>
            <a:r>
              <a:rPr lang="en-US" sz="1800" dirty="0"/>
              <a:t>Centralized delivery location</a:t>
            </a:r>
          </a:p>
          <a:p>
            <a:pPr lvl="1"/>
            <a:r>
              <a:rPr lang="en-US" sz="1800" dirty="0"/>
              <a:t>Secure storage room</a:t>
            </a:r>
          </a:p>
          <a:p>
            <a:pPr lvl="1"/>
            <a:r>
              <a:rPr lang="en-US" sz="1800" dirty="0"/>
              <a:t>Lockers</a:t>
            </a:r>
          </a:p>
          <a:p>
            <a:pPr lvl="1"/>
            <a:r>
              <a:rPr lang="en-US" sz="1800" dirty="0"/>
              <a:t>Loading dock appointment system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Content Placeholder 11" descr="A large truck on a city street&#10;&#10;Description automatically generated">
            <a:extLst>
              <a:ext uri="{FF2B5EF4-FFF2-40B4-BE49-F238E27FC236}">
                <a16:creationId xmlns:a16="http://schemas.microsoft.com/office/drawing/2014/main" id="{0E88B5B2-BF03-4212-9635-65045D2DF1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1750"/>
            <a:ext cx="2743200" cy="1828800"/>
          </a:xfrm>
          <a:ln w="38100">
            <a:solidFill>
              <a:schemeClr val="accent1"/>
            </a:solidFill>
          </a:ln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2FF11A4-7AA4-4F1D-96B9-402779500118}"/>
              </a:ext>
            </a:extLst>
          </p:cNvPr>
          <p:cNvSpPr txBox="1">
            <a:spLocks/>
          </p:cNvSpPr>
          <p:nvPr/>
        </p:nvSpPr>
        <p:spPr>
          <a:xfrm>
            <a:off x="4063790" y="1387475"/>
            <a:ext cx="4775410" cy="3165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Enforcement</a:t>
            </a:r>
          </a:p>
          <a:p>
            <a:pPr lvl="1"/>
            <a:r>
              <a:rPr lang="en-US" sz="1800" dirty="0"/>
              <a:t>Commercial vehicles</a:t>
            </a:r>
          </a:p>
          <a:p>
            <a:pPr lvl="1"/>
            <a:r>
              <a:rPr lang="en-US" sz="1800" dirty="0"/>
              <a:t>Loading zone obstructions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4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81150"/>
            <a:ext cx="2362200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40452"/>
            <a:ext cx="2362200" cy="116898"/>
          </a:xfrm>
          <a:prstGeom prst="rect">
            <a:avLst/>
          </a:prstGeom>
          <a:solidFill>
            <a:srgbClr val="006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" y="1657350"/>
            <a:ext cx="228600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Curb and building access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5342C-45F0-4C9C-BFC0-45FC7E64F2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96"/>
          <a:stretch/>
        </p:blipFill>
        <p:spPr>
          <a:xfrm>
            <a:off x="5800127" y="1428750"/>
            <a:ext cx="3260746" cy="240329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6" descr="A view of a city&#10;&#10;Description automatically generated">
            <a:extLst>
              <a:ext uri="{FF2B5EF4-FFF2-40B4-BE49-F238E27FC236}">
                <a16:creationId xmlns:a16="http://schemas.microsoft.com/office/drawing/2014/main" id="{994DFF3D-EE18-4249-9E39-4605DEE7E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1909" y="946151"/>
            <a:ext cx="4064001" cy="3048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411A301-07A5-40F3-9221-33B2A9E3520D}"/>
              </a:ext>
            </a:extLst>
          </p:cNvPr>
          <p:cNvSpPr/>
          <p:nvPr/>
        </p:nvSpPr>
        <p:spPr>
          <a:xfrm>
            <a:off x="3429000" y="2114550"/>
            <a:ext cx="381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8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543CA-AAE0-4F25-8120-67A91534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3700"/>
            <a:ext cx="8229600" cy="1187450"/>
          </a:xfrm>
        </p:spPr>
        <p:txBody>
          <a:bodyPr/>
          <a:lstStyle/>
          <a:p>
            <a:r>
              <a:rPr lang="en-US" dirty="0"/>
              <a:t>Design Solutions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0EABB5-C886-4CEE-A8F8-130896BAF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9" y="2038350"/>
            <a:ext cx="3066565" cy="2167874"/>
          </a:xfrm>
          <a:ln>
            <a:solidFill>
              <a:schemeClr val="tx1"/>
            </a:solidFill>
          </a:ln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9C3D6AE-46AA-4CB0-84C2-A9301238F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6" b="14341"/>
          <a:stretch/>
        </p:blipFill>
        <p:spPr>
          <a:xfrm>
            <a:off x="3886200" y="2159000"/>
            <a:ext cx="3103293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17DA71B-4BA9-425B-8A5A-B4EC7A62C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37204"/>
            <a:ext cx="3020535" cy="2465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5822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E9897B-8366-4D58-A786-ECBEFB8CC6AD}"/>
              </a:ext>
            </a:extLst>
          </p:cNvPr>
          <p:cNvSpPr/>
          <p:nvPr/>
        </p:nvSpPr>
        <p:spPr>
          <a:xfrm>
            <a:off x="6418684" y="3307362"/>
            <a:ext cx="2507918" cy="105357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39234CEE-3EC3-47C0-9172-591A40964F3E}"/>
              </a:ext>
            </a:extLst>
          </p:cNvPr>
          <p:cNvSpPr/>
          <p:nvPr/>
        </p:nvSpPr>
        <p:spPr>
          <a:xfrm rot="5400000">
            <a:off x="2856549" y="2061435"/>
            <a:ext cx="2226590" cy="2756440"/>
          </a:xfrm>
          <a:prstGeom prst="diamond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927EB9-40C8-4FEA-BBEA-AD97451456B9}"/>
              </a:ext>
            </a:extLst>
          </p:cNvPr>
          <p:cNvSpPr/>
          <p:nvPr/>
        </p:nvSpPr>
        <p:spPr>
          <a:xfrm>
            <a:off x="4928845" y="1401235"/>
            <a:ext cx="1834744" cy="17843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47433-3E64-4D4F-99CF-D222B326A51D}"/>
              </a:ext>
            </a:extLst>
          </p:cNvPr>
          <p:cNvSpPr/>
          <p:nvPr/>
        </p:nvSpPr>
        <p:spPr>
          <a:xfrm>
            <a:off x="2924551" y="372582"/>
            <a:ext cx="2011580" cy="13605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F065B2E-AC42-4C42-B815-F903140C8A24}"/>
              </a:ext>
            </a:extLst>
          </p:cNvPr>
          <p:cNvSpPr/>
          <p:nvPr/>
        </p:nvSpPr>
        <p:spPr>
          <a:xfrm flipV="1">
            <a:off x="160955" y="1940926"/>
            <a:ext cx="3288068" cy="252595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13BEB2-CD0C-422D-8D52-F9D3C250AFB9}"/>
              </a:ext>
            </a:extLst>
          </p:cNvPr>
          <p:cNvSpPr/>
          <p:nvPr/>
        </p:nvSpPr>
        <p:spPr>
          <a:xfrm>
            <a:off x="7561661" y="623906"/>
            <a:ext cx="1382819" cy="25259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511088-D190-420C-A558-2D5BB3076930}"/>
              </a:ext>
            </a:extLst>
          </p:cNvPr>
          <p:cNvSpPr txBox="1">
            <a:spLocks/>
          </p:cNvSpPr>
          <p:nvPr/>
        </p:nvSpPr>
        <p:spPr>
          <a:xfrm>
            <a:off x="37876" y="609476"/>
            <a:ext cx="3160145" cy="994172"/>
          </a:xfr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419" dirty="0" err="1"/>
              <a:t>What</a:t>
            </a:r>
            <a:r>
              <a:rPr lang="es-419" dirty="0"/>
              <a:t> are </a:t>
            </a:r>
            <a:r>
              <a:rPr lang="es-419" dirty="0" err="1"/>
              <a:t>the</a:t>
            </a:r>
            <a:r>
              <a:rPr lang="es-419" dirty="0"/>
              <a:t> </a:t>
            </a:r>
            <a:r>
              <a:rPr lang="es-419" dirty="0" err="1"/>
              <a:t>elements</a:t>
            </a:r>
            <a:r>
              <a:rPr lang="es-419" dirty="0"/>
              <a:t> </a:t>
            </a:r>
            <a:r>
              <a:rPr lang="es-419" dirty="0" err="1"/>
              <a:t>of</a:t>
            </a:r>
            <a:r>
              <a:rPr lang="es-419" dirty="0"/>
              <a:t> a </a:t>
            </a:r>
            <a:r>
              <a:rPr lang="es-419" dirty="0" err="1"/>
              <a:t>livable</a:t>
            </a:r>
            <a:r>
              <a:rPr lang="es-419" dirty="0"/>
              <a:t> </a:t>
            </a:r>
            <a:r>
              <a:rPr lang="es-419" dirty="0" err="1"/>
              <a:t>city</a:t>
            </a:r>
            <a:r>
              <a:rPr lang="es-419" dirty="0"/>
              <a:t>?</a:t>
            </a:r>
          </a:p>
        </p:txBody>
      </p:sp>
      <p:pic>
        <p:nvPicPr>
          <p:cNvPr id="9" name="Graphic 8" descr="Employee Badge">
            <a:extLst>
              <a:ext uri="{FF2B5EF4-FFF2-40B4-BE49-F238E27FC236}">
                <a16:creationId xmlns:a16="http://schemas.microsoft.com/office/drawing/2014/main" id="{F9371F98-E0CA-47C7-9F98-01DDBAFD6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8921" y="1650352"/>
            <a:ext cx="766457" cy="766457"/>
          </a:xfrm>
          <a:prstGeom prst="rect">
            <a:avLst/>
          </a:prstGeom>
        </p:spPr>
      </p:pic>
      <p:pic>
        <p:nvPicPr>
          <p:cNvPr id="10" name="Graphic 9" descr="Deciduous tree">
            <a:extLst>
              <a:ext uri="{FF2B5EF4-FFF2-40B4-BE49-F238E27FC236}">
                <a16:creationId xmlns:a16="http://schemas.microsoft.com/office/drawing/2014/main" id="{2B1BD9A1-5026-4292-8FE3-A472E24AD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5785" y="3013801"/>
            <a:ext cx="851707" cy="851707"/>
          </a:xfrm>
          <a:prstGeom prst="rect">
            <a:avLst/>
          </a:prstGeom>
        </p:spPr>
      </p:pic>
      <p:pic>
        <p:nvPicPr>
          <p:cNvPr id="11" name="Graphic 10" descr="Fork and knife">
            <a:extLst>
              <a:ext uri="{FF2B5EF4-FFF2-40B4-BE49-F238E27FC236}">
                <a16:creationId xmlns:a16="http://schemas.microsoft.com/office/drawing/2014/main" id="{8D7BCB30-2D16-4D54-9824-F7C9829C77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7137" y="2575751"/>
            <a:ext cx="538019" cy="538019"/>
          </a:xfrm>
          <a:prstGeom prst="rect">
            <a:avLst/>
          </a:prstGeom>
        </p:spPr>
      </p:pic>
      <p:pic>
        <p:nvPicPr>
          <p:cNvPr id="12" name="Graphic 11" descr="House">
            <a:extLst>
              <a:ext uri="{FF2B5EF4-FFF2-40B4-BE49-F238E27FC236}">
                <a16:creationId xmlns:a16="http://schemas.microsoft.com/office/drawing/2014/main" id="{51CCDF8F-FCA1-4B82-B9E3-008153D7D7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4550" y="895893"/>
            <a:ext cx="685800" cy="685800"/>
          </a:xfrm>
          <a:prstGeom prst="rect">
            <a:avLst/>
          </a:prstGeom>
        </p:spPr>
      </p:pic>
      <p:pic>
        <p:nvPicPr>
          <p:cNvPr id="13" name="Graphic 12" descr="City">
            <a:extLst>
              <a:ext uri="{FF2B5EF4-FFF2-40B4-BE49-F238E27FC236}">
                <a16:creationId xmlns:a16="http://schemas.microsoft.com/office/drawing/2014/main" id="{4BB54853-C3FF-48B2-B911-56221E5CC4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10965" y="478830"/>
            <a:ext cx="1254329" cy="1254329"/>
          </a:xfrm>
          <a:prstGeom prst="rect">
            <a:avLst/>
          </a:prstGeom>
        </p:spPr>
      </p:pic>
      <p:pic>
        <p:nvPicPr>
          <p:cNvPr id="14" name="Graphic 13" descr="Store">
            <a:extLst>
              <a:ext uri="{FF2B5EF4-FFF2-40B4-BE49-F238E27FC236}">
                <a16:creationId xmlns:a16="http://schemas.microsoft.com/office/drawing/2014/main" id="{BDCB4951-7049-4E17-97B6-5442DE18FA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45304" y="2267447"/>
            <a:ext cx="889634" cy="889634"/>
          </a:xfrm>
          <a:prstGeom prst="rect">
            <a:avLst/>
          </a:prstGeom>
        </p:spPr>
      </p:pic>
      <p:pic>
        <p:nvPicPr>
          <p:cNvPr id="15" name="Graphic 14" descr="Schoolhouse">
            <a:extLst>
              <a:ext uri="{FF2B5EF4-FFF2-40B4-BE49-F238E27FC236}">
                <a16:creationId xmlns:a16="http://schemas.microsoft.com/office/drawing/2014/main" id="{7CACDDD6-910B-4497-808F-5ACA43BAB66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6477" y="1924547"/>
            <a:ext cx="685800" cy="685800"/>
          </a:xfrm>
          <a:prstGeom prst="rect">
            <a:avLst/>
          </a:prstGeom>
        </p:spPr>
      </p:pic>
      <p:pic>
        <p:nvPicPr>
          <p:cNvPr id="16" name="Graphic 15" descr="Factory">
            <a:extLst>
              <a:ext uri="{FF2B5EF4-FFF2-40B4-BE49-F238E27FC236}">
                <a16:creationId xmlns:a16="http://schemas.microsoft.com/office/drawing/2014/main" id="{8A425214-CEEC-4E3E-8967-C375C36A98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797510" y="1529242"/>
            <a:ext cx="909929" cy="909929"/>
          </a:xfrm>
          <a:prstGeom prst="rect">
            <a:avLst/>
          </a:prstGeom>
        </p:spPr>
      </p:pic>
      <p:pic>
        <p:nvPicPr>
          <p:cNvPr id="17" name="Graphic 16" descr="Shopping cart">
            <a:extLst>
              <a:ext uri="{FF2B5EF4-FFF2-40B4-BE49-F238E27FC236}">
                <a16:creationId xmlns:a16="http://schemas.microsoft.com/office/drawing/2014/main" id="{AC8E1A0C-D625-4642-AE79-32831C7E0C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402987" y="3100271"/>
            <a:ext cx="569036" cy="569036"/>
          </a:xfrm>
          <a:prstGeom prst="rect">
            <a:avLst/>
          </a:prstGeom>
        </p:spPr>
      </p:pic>
      <p:pic>
        <p:nvPicPr>
          <p:cNvPr id="18" name="Graphic 17" descr="Tennis">
            <a:extLst>
              <a:ext uri="{FF2B5EF4-FFF2-40B4-BE49-F238E27FC236}">
                <a16:creationId xmlns:a16="http://schemas.microsoft.com/office/drawing/2014/main" id="{8CB38B38-6AED-4C86-9995-02B0E9B77E0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07491" y="3185847"/>
            <a:ext cx="629006" cy="629006"/>
          </a:xfrm>
          <a:prstGeom prst="rect">
            <a:avLst/>
          </a:prstGeom>
        </p:spPr>
      </p:pic>
      <p:pic>
        <p:nvPicPr>
          <p:cNvPr id="19" name="Graphic 18" descr="Medical">
            <a:extLst>
              <a:ext uri="{FF2B5EF4-FFF2-40B4-BE49-F238E27FC236}">
                <a16:creationId xmlns:a16="http://schemas.microsoft.com/office/drawing/2014/main" id="{8EBB4947-59B0-4980-B5F4-182D66A1886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430597" y="1949687"/>
            <a:ext cx="685800" cy="685800"/>
          </a:xfrm>
          <a:prstGeom prst="rect">
            <a:avLst/>
          </a:prstGeom>
        </p:spPr>
      </p:pic>
      <p:pic>
        <p:nvPicPr>
          <p:cNvPr id="20" name="Graphic 19" descr="Apple">
            <a:extLst>
              <a:ext uri="{FF2B5EF4-FFF2-40B4-BE49-F238E27FC236}">
                <a16:creationId xmlns:a16="http://schemas.microsoft.com/office/drawing/2014/main" id="{6FAFA015-7C88-4862-B7C3-A20A303D928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0192" y="2541754"/>
            <a:ext cx="685800" cy="685800"/>
          </a:xfrm>
          <a:prstGeom prst="rect">
            <a:avLst/>
          </a:prstGeom>
        </p:spPr>
      </p:pic>
      <p:pic>
        <p:nvPicPr>
          <p:cNvPr id="21" name="Graphic 20" descr="Person with Cane">
            <a:extLst>
              <a:ext uri="{FF2B5EF4-FFF2-40B4-BE49-F238E27FC236}">
                <a16:creationId xmlns:a16="http://schemas.microsoft.com/office/drawing/2014/main" id="{E89F6C57-8189-4F2B-9869-E91074ACBF2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641668" y="1840722"/>
            <a:ext cx="685800" cy="685800"/>
          </a:xfrm>
          <a:prstGeom prst="rect">
            <a:avLst/>
          </a:prstGeom>
        </p:spPr>
      </p:pic>
      <p:pic>
        <p:nvPicPr>
          <p:cNvPr id="22" name="Graphic 21" descr="Person in wheelchair">
            <a:extLst>
              <a:ext uri="{FF2B5EF4-FFF2-40B4-BE49-F238E27FC236}">
                <a16:creationId xmlns:a16="http://schemas.microsoft.com/office/drawing/2014/main" id="{D69EB21F-FF87-4D0D-8377-BAA44167ECF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191988" y="2293046"/>
            <a:ext cx="685800" cy="685800"/>
          </a:xfrm>
          <a:prstGeom prst="rect">
            <a:avLst/>
          </a:prstGeom>
        </p:spPr>
      </p:pic>
      <p:pic>
        <p:nvPicPr>
          <p:cNvPr id="23" name="Graphic 22" descr="Family with two children">
            <a:extLst>
              <a:ext uri="{FF2B5EF4-FFF2-40B4-BE49-F238E27FC236}">
                <a16:creationId xmlns:a16="http://schemas.microsoft.com/office/drawing/2014/main" id="{AF66E737-BD77-416F-863C-4A295F634DB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634279" y="1172417"/>
            <a:ext cx="685800" cy="685800"/>
          </a:xfrm>
          <a:prstGeom prst="rect">
            <a:avLst/>
          </a:prstGeom>
        </p:spPr>
      </p:pic>
      <p:pic>
        <p:nvPicPr>
          <p:cNvPr id="24" name="Graphic 23" descr="Man">
            <a:extLst>
              <a:ext uri="{FF2B5EF4-FFF2-40B4-BE49-F238E27FC236}">
                <a16:creationId xmlns:a16="http://schemas.microsoft.com/office/drawing/2014/main" id="{BC605988-50DC-4802-BAC9-20B58379129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059407" y="831025"/>
            <a:ext cx="685800" cy="685800"/>
          </a:xfrm>
          <a:prstGeom prst="rect">
            <a:avLst/>
          </a:prstGeom>
        </p:spPr>
      </p:pic>
      <p:pic>
        <p:nvPicPr>
          <p:cNvPr id="25" name="Graphic 24" descr="Woman">
            <a:extLst>
              <a:ext uri="{FF2B5EF4-FFF2-40B4-BE49-F238E27FC236}">
                <a16:creationId xmlns:a16="http://schemas.microsoft.com/office/drawing/2014/main" id="{4DF8C7A9-7983-4FFE-95A2-0086516934CC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8178161" y="1515317"/>
            <a:ext cx="685800" cy="685800"/>
          </a:xfrm>
          <a:prstGeom prst="rect">
            <a:avLst/>
          </a:prstGeom>
        </p:spPr>
      </p:pic>
      <p:pic>
        <p:nvPicPr>
          <p:cNvPr id="26" name="Graphic 25" descr="Shirt">
            <a:extLst>
              <a:ext uri="{FF2B5EF4-FFF2-40B4-BE49-F238E27FC236}">
                <a16:creationId xmlns:a16="http://schemas.microsoft.com/office/drawing/2014/main" id="{854AED75-A53D-41F1-964A-584EE48F38C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898128" y="2589477"/>
            <a:ext cx="685800" cy="685800"/>
          </a:xfrm>
          <a:prstGeom prst="rect">
            <a:avLst/>
          </a:prstGeom>
        </p:spPr>
      </p:pic>
      <p:pic>
        <p:nvPicPr>
          <p:cNvPr id="27" name="Graphic 26" descr="Toothpaste">
            <a:extLst>
              <a:ext uri="{FF2B5EF4-FFF2-40B4-BE49-F238E27FC236}">
                <a16:creationId xmlns:a16="http://schemas.microsoft.com/office/drawing/2014/main" id="{6E38C385-D269-4FCD-80B4-DFD5B1BF124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554278" y="3586689"/>
            <a:ext cx="685800" cy="685800"/>
          </a:xfrm>
          <a:prstGeom prst="rect">
            <a:avLst/>
          </a:prstGeom>
        </p:spPr>
      </p:pic>
      <p:pic>
        <p:nvPicPr>
          <p:cNvPr id="28" name="Graphic 27" descr="Couch">
            <a:extLst>
              <a:ext uri="{FF2B5EF4-FFF2-40B4-BE49-F238E27FC236}">
                <a16:creationId xmlns:a16="http://schemas.microsoft.com/office/drawing/2014/main" id="{433FD084-87C7-41F7-8BF8-BEE86859575C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290433" y="3135438"/>
            <a:ext cx="685800" cy="685800"/>
          </a:xfrm>
          <a:prstGeom prst="rect">
            <a:avLst/>
          </a:prstGeom>
        </p:spPr>
      </p:pic>
      <p:pic>
        <p:nvPicPr>
          <p:cNvPr id="29" name="Graphic 28" descr="Music">
            <a:extLst>
              <a:ext uri="{FF2B5EF4-FFF2-40B4-BE49-F238E27FC236}">
                <a16:creationId xmlns:a16="http://schemas.microsoft.com/office/drawing/2014/main" id="{F80BC08A-6252-4741-A42D-DB6C2343390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3957009" y="3655460"/>
            <a:ext cx="569036" cy="569036"/>
          </a:xfrm>
          <a:prstGeom prst="rect">
            <a:avLst/>
          </a:prstGeom>
        </p:spPr>
      </p:pic>
      <p:pic>
        <p:nvPicPr>
          <p:cNvPr id="30" name="Graphic 29" descr="Small paint brush">
            <a:extLst>
              <a:ext uri="{FF2B5EF4-FFF2-40B4-BE49-F238E27FC236}">
                <a16:creationId xmlns:a16="http://schemas.microsoft.com/office/drawing/2014/main" id="{E3F4B4C5-8A83-42F2-95C1-F399A6691E3E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 rot="5400000">
            <a:off x="3403988" y="3745061"/>
            <a:ext cx="685800" cy="685800"/>
          </a:xfrm>
          <a:prstGeom prst="rect">
            <a:avLst/>
          </a:prstGeom>
        </p:spPr>
      </p:pic>
      <p:pic>
        <p:nvPicPr>
          <p:cNvPr id="31" name="Graphic 30" descr="Streetcar">
            <a:extLst>
              <a:ext uri="{FF2B5EF4-FFF2-40B4-BE49-F238E27FC236}">
                <a16:creationId xmlns:a16="http://schemas.microsoft.com/office/drawing/2014/main" id="{20F19816-D0C3-41B0-80A2-401EBB3992D6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7433390" y="3387568"/>
            <a:ext cx="820451" cy="820451"/>
          </a:xfrm>
          <a:prstGeom prst="rect">
            <a:avLst/>
          </a:prstGeom>
        </p:spPr>
      </p:pic>
      <p:pic>
        <p:nvPicPr>
          <p:cNvPr id="32" name="Graphic 31" descr="Bike">
            <a:extLst>
              <a:ext uri="{FF2B5EF4-FFF2-40B4-BE49-F238E27FC236}">
                <a16:creationId xmlns:a16="http://schemas.microsoft.com/office/drawing/2014/main" id="{176805DB-2BFE-45D7-9AA3-7C36AE8E920B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6960736" y="3577759"/>
            <a:ext cx="534178" cy="534178"/>
          </a:xfrm>
          <a:prstGeom prst="rect">
            <a:avLst/>
          </a:prstGeom>
        </p:spPr>
      </p:pic>
      <p:pic>
        <p:nvPicPr>
          <p:cNvPr id="33" name="Graphic 32" descr="Walk">
            <a:extLst>
              <a:ext uri="{FF2B5EF4-FFF2-40B4-BE49-F238E27FC236}">
                <a16:creationId xmlns:a16="http://schemas.microsoft.com/office/drawing/2014/main" id="{243EA08E-C1FE-4879-8CEE-5D4B3F413B0C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6495656" y="3536910"/>
            <a:ext cx="534178" cy="534178"/>
          </a:xfrm>
          <a:prstGeom prst="rect">
            <a:avLst/>
          </a:prstGeom>
        </p:spPr>
      </p:pic>
      <p:pic>
        <p:nvPicPr>
          <p:cNvPr id="34" name="Graphic 33" descr="Taxi">
            <a:extLst>
              <a:ext uri="{FF2B5EF4-FFF2-40B4-BE49-F238E27FC236}">
                <a16:creationId xmlns:a16="http://schemas.microsoft.com/office/drawing/2014/main" id="{5764F8C7-A2F5-415E-A2C5-DEEECBD2CA64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8057162" y="3536910"/>
            <a:ext cx="685800" cy="685800"/>
          </a:xfrm>
          <a:prstGeom prst="rect">
            <a:avLst/>
          </a:prstGeom>
        </p:spPr>
      </p:pic>
      <p:pic>
        <p:nvPicPr>
          <p:cNvPr id="35" name="Graphic 34" descr="Recycle">
            <a:extLst>
              <a:ext uri="{FF2B5EF4-FFF2-40B4-BE49-F238E27FC236}">
                <a16:creationId xmlns:a16="http://schemas.microsoft.com/office/drawing/2014/main" id="{F5990D8B-D122-424C-B633-87E05E5191CC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2367380" y="1949687"/>
            <a:ext cx="685800" cy="6858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1FB09E72-C667-4478-A242-7779BA1763E5}"/>
              </a:ext>
            </a:extLst>
          </p:cNvPr>
          <p:cNvSpPr txBox="1">
            <a:spLocks/>
          </p:cNvSpPr>
          <p:nvPr/>
        </p:nvSpPr>
        <p:spPr>
          <a:xfrm rot="20605982">
            <a:off x="576293" y="1980440"/>
            <a:ext cx="7886700" cy="986738"/>
          </a:xfrm>
          <a:prstGeom prst="rect">
            <a:avLst/>
          </a:prstGeom>
          <a:solidFill>
            <a:srgbClr val="FF000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3300" b="1" i="1" dirty="0" err="1">
                <a:solidFill>
                  <a:schemeClr val="bg1"/>
                </a:solidFill>
              </a:rPr>
              <a:t>Which</a:t>
            </a:r>
            <a:r>
              <a:rPr lang="es-419" sz="3300" b="1" i="1" dirty="0">
                <a:solidFill>
                  <a:schemeClr val="bg1"/>
                </a:solidFill>
              </a:rPr>
              <a:t> </a:t>
            </a:r>
            <a:r>
              <a:rPr lang="es-419" sz="3300" b="1" i="1" dirty="0" err="1">
                <a:solidFill>
                  <a:schemeClr val="bg1"/>
                </a:solidFill>
              </a:rPr>
              <a:t>of</a:t>
            </a:r>
            <a:r>
              <a:rPr lang="es-419" sz="3300" b="1" i="1" dirty="0">
                <a:solidFill>
                  <a:schemeClr val="bg1"/>
                </a:solidFill>
              </a:rPr>
              <a:t> </a:t>
            </a:r>
            <a:r>
              <a:rPr lang="es-419" sz="3300" b="1" i="1" dirty="0" err="1">
                <a:solidFill>
                  <a:schemeClr val="bg1"/>
                </a:solidFill>
              </a:rPr>
              <a:t>these</a:t>
            </a:r>
            <a:r>
              <a:rPr lang="es-419" sz="3300" b="1" i="1" dirty="0">
                <a:solidFill>
                  <a:schemeClr val="bg1"/>
                </a:solidFill>
              </a:rPr>
              <a:t> </a:t>
            </a:r>
            <a:r>
              <a:rPr lang="es-419" sz="3300" b="1" i="1" dirty="0" err="1">
                <a:solidFill>
                  <a:schemeClr val="bg1"/>
                </a:solidFill>
              </a:rPr>
              <a:t>elements</a:t>
            </a:r>
            <a:r>
              <a:rPr lang="es-419" sz="3300" b="1" i="1" dirty="0">
                <a:solidFill>
                  <a:schemeClr val="bg1"/>
                </a:solidFill>
              </a:rPr>
              <a:t> can </a:t>
            </a:r>
            <a:r>
              <a:rPr lang="es-419" sz="3300" b="1" i="1" dirty="0" err="1">
                <a:solidFill>
                  <a:schemeClr val="bg1"/>
                </a:solidFill>
              </a:rPr>
              <a:t>function</a:t>
            </a:r>
            <a:r>
              <a:rPr lang="es-419" sz="3300" b="1" i="1" dirty="0">
                <a:solidFill>
                  <a:schemeClr val="bg1"/>
                </a:solidFill>
              </a:rPr>
              <a:t> </a:t>
            </a:r>
            <a:r>
              <a:rPr lang="es-419" sz="3300" b="1" i="1" dirty="0" err="1">
                <a:solidFill>
                  <a:schemeClr val="bg1"/>
                </a:solidFill>
              </a:rPr>
              <a:t>without</a:t>
            </a:r>
            <a:r>
              <a:rPr lang="es-419" sz="3300" b="1" i="1" dirty="0">
                <a:solidFill>
                  <a:schemeClr val="bg1"/>
                </a:solidFill>
              </a:rPr>
              <a:t> </a:t>
            </a:r>
            <a:r>
              <a:rPr lang="es-419" sz="3300" b="1" i="1" dirty="0" err="1">
                <a:solidFill>
                  <a:schemeClr val="bg1"/>
                </a:solidFill>
              </a:rPr>
              <a:t>goods</a:t>
            </a:r>
            <a:r>
              <a:rPr lang="es-419" sz="3300" b="1" i="1" dirty="0">
                <a:solidFill>
                  <a:schemeClr val="bg1"/>
                </a:solidFill>
              </a:rPr>
              <a:t> </a:t>
            </a:r>
            <a:r>
              <a:rPr lang="es-419" sz="3300" b="1" i="1" dirty="0" err="1">
                <a:solidFill>
                  <a:schemeClr val="bg1"/>
                </a:solidFill>
              </a:rPr>
              <a:t>movement</a:t>
            </a:r>
            <a:r>
              <a:rPr lang="es-419" sz="3300" b="1" i="1" dirty="0">
                <a:solidFill>
                  <a:schemeClr val="bg1"/>
                </a:solidFill>
              </a:rPr>
              <a:t>?</a:t>
            </a:r>
            <a:endParaRPr lang="en-US" sz="33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4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81150"/>
            <a:ext cx="3124200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40452"/>
            <a:ext cx="3124200" cy="116897"/>
          </a:xfrm>
          <a:prstGeom prst="rect">
            <a:avLst/>
          </a:prstGeom>
          <a:solidFill>
            <a:srgbClr val="006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" y="1809750"/>
            <a:ext cx="3048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Management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86C060-20F8-443E-8925-1455878181FA}"/>
              </a:ext>
            </a:extLst>
          </p:cNvPr>
          <p:cNvSpPr txBox="1">
            <a:spLocks/>
          </p:cNvSpPr>
          <p:nvPr/>
        </p:nvSpPr>
        <p:spPr>
          <a:xfrm>
            <a:off x="3429000" y="1657350"/>
            <a:ext cx="5410200" cy="33178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Change the volume, spatial, or temporal distribution of demands</a:t>
            </a:r>
          </a:p>
          <a:p>
            <a:r>
              <a:rPr lang="en-US" sz="2000" dirty="0"/>
              <a:t>May require policy change, infrastructure investment, and/or behavior change by multiple stakeholders</a:t>
            </a:r>
          </a:p>
          <a:p>
            <a:r>
              <a:rPr lang="en-US" sz="2000" dirty="0"/>
              <a:t>Will only be implemented if costs are acceptable to decision-makers</a:t>
            </a:r>
          </a:p>
        </p:txBody>
      </p:sp>
    </p:spTree>
    <p:extLst>
      <p:ext uri="{BB962C8B-B14F-4D97-AF65-F5344CB8AC3E}">
        <p14:creationId xmlns:p14="http://schemas.microsoft.com/office/powerpoint/2010/main" val="2216646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FFC7-A5A1-4D4F-9BDE-75073A5C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r>
              <a:rPr lang="en-US" dirty="0"/>
              <a:t>Off-Hour Deliveries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1E09E8-F83D-4ECA-8850-190E7B3913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1088390"/>
          <a:ext cx="8610600" cy="308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403859721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4187160836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299048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Challenges/Concerns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36118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Shift deliveries to non-peak hours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 evening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Overnight</a:t>
                      </a:r>
                    </a:p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operator: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 travel time delays, fuel costs, and parking fines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operator: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driver labor costs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safety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702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business: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Receive deliveries when few customers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business: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Additional staff costs for off-hour receipt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11986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neighborhood: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 congestion impacts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 demand for shared curb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neighborhood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Generate delivery noise at night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442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919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FFC7-A5A1-4D4F-9BDE-75073A5C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r>
              <a:rPr lang="en-US" dirty="0"/>
              <a:t>Consolidation Center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1E09E8-F83D-4ECA-8850-190E7B3913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981710"/>
          <a:ext cx="861060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403859721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4187160836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299048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Challenges/Concerns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36118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 goods from large freight vehicles to small, green vehicles for final delivery</a:t>
                      </a:r>
                    </a:p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Consolidate goods from multiple carriers onto shared vehicles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operator: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Avoid expensive last mile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operator: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costs for transloading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Lose final delivery visibility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702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business: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provide value added services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improve reliability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business: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have to pay premium for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11986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neighborhood: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 large vehicle trips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 demand for parking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 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neighborhood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increase local VMT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require public subsidy for start-up,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442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340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0752E-42E6-4781-A885-2143C737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US" dirty="0"/>
              <a:t>Lockers and Pickup Points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E3E561-C51F-46E6-812E-E0672151A27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971550"/>
          <a:ext cx="8229600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5286465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3679085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96902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Challenges/Concerns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732236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Lockers: 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Secure locker where package can be accessed via security code; may be located in residential area, public space, or local business</a:t>
                      </a:r>
                    </a:p>
                    <a:p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Pick-up Points: 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Staffed delivery points at local businesses (e.g. pharmacy, grocery store)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operator: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Avoid expensive failed deliveries, repeat trips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operator: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Difficult to identify host business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8737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residents: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 secure location to leave package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residents: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be at risk during pickup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4592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neighborhood: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 delivery trips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neighborhood: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need public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0628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host business: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Generate foot traffic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host business: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use floor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53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845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027C0-923E-49A1-99FE-A14AA02AC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and Urban Goods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2D5E1-32D8-4E81-A524-DB324A8F7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830" y="1352550"/>
            <a:ext cx="5177643" cy="3397250"/>
          </a:xfrm>
        </p:spPr>
        <p:txBody>
          <a:bodyPr/>
          <a:lstStyle/>
          <a:p>
            <a:r>
              <a:rPr lang="en-US" sz="2200" dirty="0"/>
              <a:t>Access to food and medicine</a:t>
            </a:r>
          </a:p>
          <a:p>
            <a:pPr lvl="1"/>
            <a:r>
              <a:rPr lang="en-US" sz="1800" dirty="0"/>
              <a:t>Delivery vs. in-store</a:t>
            </a:r>
          </a:p>
          <a:p>
            <a:pPr lvl="2"/>
            <a:r>
              <a:rPr lang="en-US" sz="1400" dirty="0"/>
              <a:t>Availability</a:t>
            </a:r>
          </a:p>
          <a:p>
            <a:pPr lvl="2"/>
            <a:r>
              <a:rPr lang="en-US" sz="1400" dirty="0"/>
              <a:t>Equity</a:t>
            </a:r>
          </a:p>
          <a:p>
            <a:pPr lvl="2"/>
            <a:r>
              <a:rPr lang="en-US" sz="1400" dirty="0"/>
              <a:t>Prioritization</a:t>
            </a:r>
          </a:p>
          <a:p>
            <a:pPr lvl="1"/>
            <a:r>
              <a:rPr lang="en-US" sz="1800" dirty="0"/>
              <a:t>Commercial vs. residential supply chains</a:t>
            </a:r>
          </a:p>
          <a:p>
            <a:pPr lvl="2"/>
            <a:r>
              <a:rPr lang="en-US" sz="1400" dirty="0"/>
              <a:t>Restaurants</a:t>
            </a:r>
          </a:p>
          <a:p>
            <a:pPr lvl="2"/>
            <a:r>
              <a:rPr lang="en-US" sz="1400" dirty="0"/>
              <a:t>Offices</a:t>
            </a:r>
          </a:p>
          <a:p>
            <a:pPr lvl="2"/>
            <a:r>
              <a:rPr lang="en-US" sz="1400" dirty="0"/>
              <a:t>Schools</a:t>
            </a:r>
          </a:p>
          <a:p>
            <a:r>
              <a:rPr lang="en-US" sz="2200" dirty="0"/>
              <a:t>Role of shared economy</a:t>
            </a:r>
          </a:p>
          <a:p>
            <a:r>
              <a:rPr lang="en-US" sz="2200" dirty="0"/>
              <a:t>Role of density??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6F0D0C-BED4-4C18-A3DA-4F2089572C6C}"/>
              </a:ext>
            </a:extLst>
          </p:cNvPr>
          <p:cNvGrpSpPr/>
          <p:nvPr/>
        </p:nvGrpSpPr>
        <p:grpSpPr>
          <a:xfrm>
            <a:off x="1676400" y="2495550"/>
            <a:ext cx="959777" cy="986525"/>
            <a:chOff x="6858000" y="1581150"/>
            <a:chExt cx="1371600" cy="1524000"/>
          </a:xfrm>
        </p:grpSpPr>
        <p:sp>
          <p:nvSpPr>
            <p:cNvPr id="4" name="Cylinder 3">
              <a:extLst>
                <a:ext uri="{FF2B5EF4-FFF2-40B4-BE49-F238E27FC236}">
                  <a16:creationId xmlns:a16="http://schemas.microsoft.com/office/drawing/2014/main" id="{D3251ED3-8C69-4ECF-82BB-EFFCE9F94991}"/>
                </a:ext>
              </a:extLst>
            </p:cNvPr>
            <p:cNvSpPr/>
            <p:nvPr/>
          </p:nvSpPr>
          <p:spPr>
            <a:xfrm>
              <a:off x="6858000" y="1581150"/>
              <a:ext cx="1371600" cy="152400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64F9788-5A0F-4336-B81D-864928C3C226}"/>
                </a:ext>
              </a:extLst>
            </p:cNvPr>
            <p:cNvSpPr/>
            <p:nvPr/>
          </p:nvSpPr>
          <p:spPr>
            <a:xfrm>
              <a:off x="7200900" y="1702800"/>
              <a:ext cx="685800" cy="1069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FAC2E8B-644D-4372-BB5B-37BF08FDFF72}"/>
                </a:ext>
              </a:extLst>
            </p:cNvPr>
            <p:cNvCxnSpPr>
              <a:cxnSpLocks/>
              <a:stCxn id="4" idx="0"/>
              <a:endCxn id="4" idx="3"/>
            </p:cNvCxnSpPr>
            <p:nvPr/>
          </p:nvCxnSpPr>
          <p:spPr>
            <a:xfrm>
              <a:off x="7543800" y="1924050"/>
              <a:ext cx="0" cy="11811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phic 14" descr="Medicine">
            <a:extLst>
              <a:ext uri="{FF2B5EF4-FFF2-40B4-BE49-F238E27FC236}">
                <a16:creationId xmlns:a16="http://schemas.microsoft.com/office/drawing/2014/main" id="{449A00D5-EF21-4620-BBC8-D0B82240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6327" y="2501980"/>
            <a:ext cx="996790" cy="996790"/>
          </a:xfrm>
          <a:prstGeom prst="rect">
            <a:avLst/>
          </a:prstGeom>
        </p:spPr>
      </p:pic>
      <p:pic>
        <p:nvPicPr>
          <p:cNvPr id="19" name="Graphic 18" descr="Hospital">
            <a:extLst>
              <a:ext uri="{FF2B5EF4-FFF2-40B4-BE49-F238E27FC236}">
                <a16:creationId xmlns:a16="http://schemas.microsoft.com/office/drawing/2014/main" id="{9E083AEC-1901-4F59-B81D-0A9FB5C0C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795" y="942307"/>
            <a:ext cx="1600200" cy="1600200"/>
          </a:xfrm>
          <a:prstGeom prst="rect">
            <a:avLst/>
          </a:prstGeom>
        </p:spPr>
      </p:pic>
      <p:pic>
        <p:nvPicPr>
          <p:cNvPr id="21" name="Graphic 20" descr="Burger and drink">
            <a:extLst>
              <a:ext uri="{FF2B5EF4-FFF2-40B4-BE49-F238E27FC236}">
                <a16:creationId xmlns:a16="http://schemas.microsoft.com/office/drawing/2014/main" id="{0716B684-F04C-401B-AF85-5CD028812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6000" y="3333750"/>
            <a:ext cx="1228724" cy="1228724"/>
          </a:xfrm>
          <a:prstGeom prst="rect">
            <a:avLst/>
          </a:prstGeom>
        </p:spPr>
      </p:pic>
      <p:pic>
        <p:nvPicPr>
          <p:cNvPr id="25" name="Graphic 24" descr="Apple">
            <a:extLst>
              <a:ext uri="{FF2B5EF4-FFF2-40B4-BE49-F238E27FC236}">
                <a16:creationId xmlns:a16="http://schemas.microsoft.com/office/drawing/2014/main" id="{B9071C1E-28A9-4CC1-9181-A9403D0F8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5695" y="3562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79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027C0-923E-49A1-99FE-A14AA02AC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and Urban Goods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2D5E1-32D8-4E81-A524-DB324A8F7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82" y="1352550"/>
            <a:ext cx="5177643" cy="3498850"/>
          </a:xfrm>
        </p:spPr>
        <p:txBody>
          <a:bodyPr/>
          <a:lstStyle/>
          <a:p>
            <a:r>
              <a:rPr lang="en-US" sz="2200" dirty="0"/>
              <a:t>Supply chain resiliency</a:t>
            </a:r>
          </a:p>
          <a:p>
            <a:r>
              <a:rPr lang="en-US" sz="2200" dirty="0"/>
              <a:t>Supply chain safety</a:t>
            </a:r>
          </a:p>
          <a:p>
            <a:pPr lvl="1"/>
            <a:r>
              <a:rPr lang="en-US" sz="1800" dirty="0"/>
              <a:t>Warehouses</a:t>
            </a:r>
          </a:p>
          <a:p>
            <a:pPr lvl="1"/>
            <a:r>
              <a:rPr lang="en-US" sz="1800" dirty="0"/>
              <a:t>Delivery Personnel</a:t>
            </a:r>
          </a:p>
        </p:txBody>
      </p:sp>
      <p:pic>
        <p:nvPicPr>
          <p:cNvPr id="12" name="Graphic 11" descr="Store">
            <a:extLst>
              <a:ext uri="{FF2B5EF4-FFF2-40B4-BE49-F238E27FC236}">
                <a16:creationId xmlns:a16="http://schemas.microsoft.com/office/drawing/2014/main" id="{92125930-A040-48C0-B920-D587AEB1C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00" y="3333750"/>
            <a:ext cx="773694" cy="76877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A0AE382-78A7-412B-A7BC-49FC923533E4}"/>
              </a:ext>
            </a:extLst>
          </p:cNvPr>
          <p:cNvGrpSpPr/>
          <p:nvPr/>
        </p:nvGrpSpPr>
        <p:grpSpPr>
          <a:xfrm>
            <a:off x="3118139" y="3417211"/>
            <a:ext cx="773694" cy="597932"/>
            <a:chOff x="6570133" y="3054048"/>
            <a:chExt cx="914400" cy="7112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989FA3-67BF-48F7-AFF1-9DE536E27EB9}"/>
                </a:ext>
              </a:extLst>
            </p:cNvPr>
            <p:cNvSpPr/>
            <p:nvPr/>
          </p:nvSpPr>
          <p:spPr>
            <a:xfrm>
              <a:off x="6570133" y="3054048"/>
              <a:ext cx="914400" cy="711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24B474-74D1-4ED8-8A11-B82814906D37}"/>
                </a:ext>
              </a:extLst>
            </p:cNvPr>
            <p:cNvSpPr/>
            <p:nvPr/>
          </p:nvSpPr>
          <p:spPr>
            <a:xfrm>
              <a:off x="6700761" y="3199191"/>
              <a:ext cx="657981" cy="56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3D6911-7746-4E74-B3A9-75450F10A190}"/>
                </a:ext>
              </a:extLst>
            </p:cNvPr>
            <p:cNvSpPr/>
            <p:nvPr/>
          </p:nvSpPr>
          <p:spPr>
            <a:xfrm>
              <a:off x="6947503" y="362978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6C038AD-50CA-4233-8443-42BF0AE05DEE}"/>
                </a:ext>
              </a:extLst>
            </p:cNvPr>
            <p:cNvSpPr/>
            <p:nvPr/>
          </p:nvSpPr>
          <p:spPr>
            <a:xfrm>
              <a:off x="6729789" y="362978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D83EE0-4A3A-4E7C-8FA8-DE8ECBB34F53}"/>
                </a:ext>
              </a:extLst>
            </p:cNvPr>
            <p:cNvSpPr/>
            <p:nvPr/>
          </p:nvSpPr>
          <p:spPr>
            <a:xfrm>
              <a:off x="7160380" y="362978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DBF3242-9425-40C5-9ACE-7DF405A80874}"/>
                </a:ext>
              </a:extLst>
            </p:cNvPr>
            <p:cNvSpPr/>
            <p:nvPr/>
          </p:nvSpPr>
          <p:spPr>
            <a:xfrm>
              <a:off x="6945084" y="345319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2CEA01C-2734-4D45-A996-27F8712F7877}"/>
                </a:ext>
              </a:extLst>
            </p:cNvPr>
            <p:cNvSpPr/>
            <p:nvPr/>
          </p:nvSpPr>
          <p:spPr>
            <a:xfrm>
              <a:off x="6727370" y="345319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38298E-0832-47B6-ADEB-3F61045D9304}"/>
                </a:ext>
              </a:extLst>
            </p:cNvPr>
            <p:cNvSpPr/>
            <p:nvPr/>
          </p:nvSpPr>
          <p:spPr>
            <a:xfrm>
              <a:off x="7157961" y="345319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7CEF1FA-2BDA-40A3-B4FC-FF8A68110506}"/>
                </a:ext>
              </a:extLst>
            </p:cNvPr>
            <p:cNvSpPr/>
            <p:nvPr/>
          </p:nvSpPr>
          <p:spPr>
            <a:xfrm>
              <a:off x="6945083" y="3276598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0FE47EB-B0B9-465B-A1DB-2B3860967791}"/>
                </a:ext>
              </a:extLst>
            </p:cNvPr>
            <p:cNvSpPr/>
            <p:nvPr/>
          </p:nvSpPr>
          <p:spPr>
            <a:xfrm>
              <a:off x="6727369" y="3276598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FC59044-60BB-460F-A91C-426528A50B88}"/>
                </a:ext>
              </a:extLst>
            </p:cNvPr>
            <p:cNvSpPr/>
            <p:nvPr/>
          </p:nvSpPr>
          <p:spPr>
            <a:xfrm>
              <a:off x="7157960" y="3276598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D9CFA8-08A9-415F-ABFC-B52EE9338104}"/>
              </a:ext>
            </a:extLst>
          </p:cNvPr>
          <p:cNvGrpSpPr/>
          <p:nvPr/>
        </p:nvGrpSpPr>
        <p:grpSpPr>
          <a:xfrm>
            <a:off x="5168042" y="3283695"/>
            <a:ext cx="1152354" cy="864967"/>
            <a:chOff x="8530609" y="2736429"/>
            <a:chExt cx="1361924" cy="102881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BC4B7D6-09B3-46CA-AA6B-A784404C040B}"/>
                </a:ext>
              </a:extLst>
            </p:cNvPr>
            <p:cNvSpPr/>
            <p:nvPr/>
          </p:nvSpPr>
          <p:spPr>
            <a:xfrm>
              <a:off x="8530609" y="2736429"/>
              <a:ext cx="1361924" cy="10288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B5D8C7-E247-4267-AEDA-33CC8B400686}"/>
                </a:ext>
              </a:extLst>
            </p:cNvPr>
            <p:cNvSpPr/>
            <p:nvPr/>
          </p:nvSpPr>
          <p:spPr>
            <a:xfrm>
              <a:off x="8661237" y="2882006"/>
              <a:ext cx="1115182" cy="883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F36A37B-49AB-4A34-BC24-5BE28F98AB65}"/>
                </a:ext>
              </a:extLst>
            </p:cNvPr>
            <p:cNvSpPr/>
            <p:nvPr/>
          </p:nvSpPr>
          <p:spPr>
            <a:xfrm>
              <a:off x="8907979" y="362978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149FAF4-BFD3-45A1-AD26-A040E99539E9}"/>
                </a:ext>
              </a:extLst>
            </p:cNvPr>
            <p:cNvSpPr/>
            <p:nvPr/>
          </p:nvSpPr>
          <p:spPr>
            <a:xfrm>
              <a:off x="8690265" y="362978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A382A1-FC1E-4250-A746-C33B9658C3B4}"/>
                </a:ext>
              </a:extLst>
            </p:cNvPr>
            <p:cNvSpPr/>
            <p:nvPr/>
          </p:nvSpPr>
          <p:spPr>
            <a:xfrm>
              <a:off x="9120856" y="362978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30DABE1-647C-456B-AE10-09774AAB616B}"/>
                </a:ext>
              </a:extLst>
            </p:cNvPr>
            <p:cNvSpPr/>
            <p:nvPr/>
          </p:nvSpPr>
          <p:spPr>
            <a:xfrm>
              <a:off x="8905560" y="345319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162E10-1C85-4715-9CB0-DB2B68D66F58}"/>
                </a:ext>
              </a:extLst>
            </p:cNvPr>
            <p:cNvSpPr/>
            <p:nvPr/>
          </p:nvSpPr>
          <p:spPr>
            <a:xfrm>
              <a:off x="8687846" y="345319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D1140CF-37F5-4655-97BE-BC54E7401F8F}"/>
                </a:ext>
              </a:extLst>
            </p:cNvPr>
            <p:cNvSpPr/>
            <p:nvPr/>
          </p:nvSpPr>
          <p:spPr>
            <a:xfrm>
              <a:off x="9118437" y="345319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97EC3C8-50E6-46C1-B648-3F3C54B2393A}"/>
                </a:ext>
              </a:extLst>
            </p:cNvPr>
            <p:cNvSpPr/>
            <p:nvPr/>
          </p:nvSpPr>
          <p:spPr>
            <a:xfrm>
              <a:off x="8905559" y="3276598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9A0E488-A9D3-47B3-96A8-3D4A9E7D6F85}"/>
                </a:ext>
              </a:extLst>
            </p:cNvPr>
            <p:cNvSpPr/>
            <p:nvPr/>
          </p:nvSpPr>
          <p:spPr>
            <a:xfrm>
              <a:off x="8687845" y="3276598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91C5D73-879A-4978-966C-B517A9D31E9F}"/>
                </a:ext>
              </a:extLst>
            </p:cNvPr>
            <p:cNvSpPr/>
            <p:nvPr/>
          </p:nvSpPr>
          <p:spPr>
            <a:xfrm>
              <a:off x="9118436" y="3276598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C4D2CA-EEB5-4F42-8FF3-0B28CBAAFB7E}"/>
                </a:ext>
              </a:extLst>
            </p:cNvPr>
            <p:cNvSpPr/>
            <p:nvPr/>
          </p:nvSpPr>
          <p:spPr>
            <a:xfrm>
              <a:off x="9333732" y="362978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9D3E5E3-CD24-4C1C-88E6-0DA22085F5C0}"/>
                </a:ext>
              </a:extLst>
            </p:cNvPr>
            <p:cNvSpPr/>
            <p:nvPr/>
          </p:nvSpPr>
          <p:spPr>
            <a:xfrm>
              <a:off x="9546609" y="362978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82E0887-F58D-44C1-9C3B-AC2F1C515534}"/>
                </a:ext>
              </a:extLst>
            </p:cNvPr>
            <p:cNvSpPr/>
            <p:nvPr/>
          </p:nvSpPr>
          <p:spPr>
            <a:xfrm>
              <a:off x="9331313" y="345319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D13C63D-2A71-46D9-9861-BB72DCB17FE3}"/>
                </a:ext>
              </a:extLst>
            </p:cNvPr>
            <p:cNvSpPr/>
            <p:nvPr/>
          </p:nvSpPr>
          <p:spPr>
            <a:xfrm>
              <a:off x="9544190" y="345319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08F723E-DE78-4852-8910-8946D0618012}"/>
                </a:ext>
              </a:extLst>
            </p:cNvPr>
            <p:cNvSpPr/>
            <p:nvPr/>
          </p:nvSpPr>
          <p:spPr>
            <a:xfrm>
              <a:off x="9331312" y="3276598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E31083B-6C39-4512-A0AA-1AAEC597F421}"/>
                </a:ext>
              </a:extLst>
            </p:cNvPr>
            <p:cNvSpPr/>
            <p:nvPr/>
          </p:nvSpPr>
          <p:spPr>
            <a:xfrm>
              <a:off x="9544189" y="3276598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12A1121-D459-48A3-8CEB-DA4357CC75F6}"/>
                </a:ext>
              </a:extLst>
            </p:cNvPr>
            <p:cNvSpPr/>
            <p:nvPr/>
          </p:nvSpPr>
          <p:spPr>
            <a:xfrm>
              <a:off x="8905560" y="309759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00B065E-D13C-4378-B0E0-D1AC976426E5}"/>
                </a:ext>
              </a:extLst>
            </p:cNvPr>
            <p:cNvSpPr/>
            <p:nvPr/>
          </p:nvSpPr>
          <p:spPr>
            <a:xfrm>
              <a:off x="8687846" y="309759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9926C54-D669-4D49-805A-F94EBFB8354F}"/>
                </a:ext>
              </a:extLst>
            </p:cNvPr>
            <p:cNvSpPr/>
            <p:nvPr/>
          </p:nvSpPr>
          <p:spPr>
            <a:xfrm>
              <a:off x="9118437" y="309759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3302838-45A8-4351-B4AB-6D43E40B38C0}"/>
                </a:ext>
              </a:extLst>
            </p:cNvPr>
            <p:cNvSpPr/>
            <p:nvPr/>
          </p:nvSpPr>
          <p:spPr>
            <a:xfrm>
              <a:off x="8905559" y="292100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661E679-B582-4830-A908-EB6E22775DC5}"/>
                </a:ext>
              </a:extLst>
            </p:cNvPr>
            <p:cNvSpPr/>
            <p:nvPr/>
          </p:nvSpPr>
          <p:spPr>
            <a:xfrm>
              <a:off x="8687845" y="292100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2A4A5CF-B21D-4C45-9E85-F593126F610A}"/>
                </a:ext>
              </a:extLst>
            </p:cNvPr>
            <p:cNvSpPr/>
            <p:nvPr/>
          </p:nvSpPr>
          <p:spPr>
            <a:xfrm>
              <a:off x="9118436" y="292100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7B4856F-4675-4ECF-9C1E-F20F44AD245C}"/>
                </a:ext>
              </a:extLst>
            </p:cNvPr>
            <p:cNvSpPr/>
            <p:nvPr/>
          </p:nvSpPr>
          <p:spPr>
            <a:xfrm>
              <a:off x="9331313" y="309759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6F6EF55-43C0-45CD-B438-BCCAAB7CD937}"/>
                </a:ext>
              </a:extLst>
            </p:cNvPr>
            <p:cNvSpPr/>
            <p:nvPr/>
          </p:nvSpPr>
          <p:spPr>
            <a:xfrm>
              <a:off x="9544190" y="3097592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1FBC30A-70B6-441E-B21F-F20226E52E64}"/>
                </a:ext>
              </a:extLst>
            </p:cNvPr>
            <p:cNvSpPr/>
            <p:nvPr/>
          </p:nvSpPr>
          <p:spPr>
            <a:xfrm>
              <a:off x="9331312" y="292100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496D2C2-000B-4F49-9B08-8B9A12774ED5}"/>
                </a:ext>
              </a:extLst>
            </p:cNvPr>
            <p:cNvSpPr/>
            <p:nvPr/>
          </p:nvSpPr>
          <p:spPr>
            <a:xfrm>
              <a:off x="9544189" y="2921000"/>
              <a:ext cx="174172" cy="135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8" name="Graphic 57" descr="Earth globe Americas">
            <a:extLst>
              <a:ext uri="{FF2B5EF4-FFF2-40B4-BE49-F238E27FC236}">
                <a16:creationId xmlns:a16="http://schemas.microsoft.com/office/drawing/2014/main" id="{880C0761-22DB-4D09-A20E-806E3F8D3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8425" y="3353450"/>
            <a:ext cx="773694" cy="768770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74DA5E6-3143-40B7-89AC-3C117E8C5094}"/>
              </a:ext>
            </a:extLst>
          </p:cNvPr>
          <p:cNvCxnSpPr>
            <a:cxnSpLocks/>
          </p:cNvCxnSpPr>
          <p:nvPr/>
        </p:nvCxnSpPr>
        <p:spPr>
          <a:xfrm flipH="1" flipV="1">
            <a:off x="1840495" y="3725644"/>
            <a:ext cx="1143526" cy="32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9BAC829-41D4-45C4-AD15-F20D94894345}"/>
              </a:ext>
            </a:extLst>
          </p:cNvPr>
          <p:cNvCxnSpPr>
            <a:cxnSpLocks/>
          </p:cNvCxnSpPr>
          <p:nvPr/>
        </p:nvCxnSpPr>
        <p:spPr>
          <a:xfrm flipH="1" flipV="1">
            <a:off x="3942663" y="3720295"/>
            <a:ext cx="1143526" cy="32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886DEAD-B2BE-43BB-B2B1-286F04C3F8DD}"/>
              </a:ext>
            </a:extLst>
          </p:cNvPr>
          <p:cNvCxnSpPr>
            <a:cxnSpLocks/>
            <a:stCxn id="58" idx="1"/>
          </p:cNvCxnSpPr>
          <p:nvPr/>
        </p:nvCxnSpPr>
        <p:spPr>
          <a:xfrm flipH="1">
            <a:off x="6402250" y="3737835"/>
            <a:ext cx="65617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116FBF4-E8A9-4AF9-A06C-C7E0929EE89D}"/>
              </a:ext>
            </a:extLst>
          </p:cNvPr>
          <p:cNvGrpSpPr/>
          <p:nvPr/>
        </p:nvGrpSpPr>
        <p:grpSpPr>
          <a:xfrm flipH="1">
            <a:off x="6488670" y="3154852"/>
            <a:ext cx="601762" cy="597932"/>
            <a:chOff x="5842000" y="3175000"/>
            <a:chExt cx="711200" cy="711200"/>
          </a:xfrm>
        </p:grpSpPr>
        <p:pic>
          <p:nvPicPr>
            <p:cNvPr id="63" name="Graphic 62" descr="Cruise ship">
              <a:extLst>
                <a:ext uri="{FF2B5EF4-FFF2-40B4-BE49-F238E27FC236}">
                  <a16:creationId xmlns:a16="http://schemas.microsoft.com/office/drawing/2014/main" id="{E4C221F9-B5D3-493E-9969-FC083D7DB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42000" y="3175000"/>
              <a:ext cx="711200" cy="711200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6CD201C-2307-4359-9686-371CC342D3DD}"/>
                </a:ext>
              </a:extLst>
            </p:cNvPr>
            <p:cNvSpPr/>
            <p:nvPr/>
          </p:nvSpPr>
          <p:spPr>
            <a:xfrm>
              <a:off x="5924142" y="3612107"/>
              <a:ext cx="491503" cy="682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DEC374F-7889-4707-9A6A-6B2413779E38}"/>
                </a:ext>
              </a:extLst>
            </p:cNvPr>
            <p:cNvSpPr/>
            <p:nvPr/>
          </p:nvSpPr>
          <p:spPr>
            <a:xfrm>
              <a:off x="5977955" y="3507740"/>
              <a:ext cx="383035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B4A9C65-57B7-45B2-AADD-285AB5804299}"/>
              </a:ext>
            </a:extLst>
          </p:cNvPr>
          <p:cNvGrpSpPr/>
          <p:nvPr/>
        </p:nvGrpSpPr>
        <p:grpSpPr>
          <a:xfrm flipH="1">
            <a:off x="4133273" y="3661263"/>
            <a:ext cx="865325" cy="495386"/>
            <a:chOff x="5151181" y="3952860"/>
            <a:chExt cx="1380660" cy="769458"/>
          </a:xfrm>
        </p:grpSpPr>
        <p:pic>
          <p:nvPicPr>
            <p:cNvPr id="67" name="Graphic 66" descr="Truck">
              <a:extLst>
                <a:ext uri="{FF2B5EF4-FFF2-40B4-BE49-F238E27FC236}">
                  <a16:creationId xmlns:a16="http://schemas.microsoft.com/office/drawing/2014/main" id="{A703E56F-D51C-41A2-975B-E96E3A867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63865"/>
            <a:stretch/>
          </p:blipFill>
          <p:spPr>
            <a:xfrm>
              <a:off x="6253796" y="3952860"/>
              <a:ext cx="278045" cy="769458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6BD1E9F-23C5-44EC-B15F-19814260C611}"/>
                </a:ext>
              </a:extLst>
            </p:cNvPr>
            <p:cNvSpPr/>
            <p:nvPr/>
          </p:nvSpPr>
          <p:spPr>
            <a:xfrm>
              <a:off x="5151181" y="4134143"/>
              <a:ext cx="1102615" cy="2147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Graphic 68" descr="Truck">
              <a:extLst>
                <a:ext uri="{FF2B5EF4-FFF2-40B4-BE49-F238E27FC236}">
                  <a16:creationId xmlns:a16="http://schemas.microsoft.com/office/drawing/2014/main" id="{31A27DC0-A8E8-4FF0-B8D5-958FFA9C5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699" r="66606"/>
            <a:stretch/>
          </p:blipFill>
          <p:spPr>
            <a:xfrm>
              <a:off x="5827594" y="3952860"/>
              <a:ext cx="213101" cy="769458"/>
            </a:xfrm>
            <a:prstGeom prst="rect">
              <a:avLst/>
            </a:prstGeom>
          </p:spPr>
        </p:pic>
        <p:pic>
          <p:nvPicPr>
            <p:cNvPr id="70" name="Graphic 69" descr="Truck">
              <a:extLst>
                <a:ext uri="{FF2B5EF4-FFF2-40B4-BE49-F238E27FC236}">
                  <a16:creationId xmlns:a16="http://schemas.microsoft.com/office/drawing/2014/main" id="{75275099-18A5-4FF1-9880-6CB2E910B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699" r="66606"/>
            <a:stretch/>
          </p:blipFill>
          <p:spPr>
            <a:xfrm>
              <a:off x="6040695" y="3952860"/>
              <a:ext cx="213101" cy="769458"/>
            </a:xfrm>
            <a:prstGeom prst="rect">
              <a:avLst/>
            </a:prstGeom>
          </p:spPr>
        </p:pic>
        <p:pic>
          <p:nvPicPr>
            <p:cNvPr id="71" name="Graphic 70" descr="Truck">
              <a:extLst>
                <a:ext uri="{FF2B5EF4-FFF2-40B4-BE49-F238E27FC236}">
                  <a16:creationId xmlns:a16="http://schemas.microsoft.com/office/drawing/2014/main" id="{ED2E23D0-84A2-4F10-953D-F0DB2714A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699" r="66606"/>
            <a:stretch/>
          </p:blipFill>
          <p:spPr>
            <a:xfrm>
              <a:off x="5151181" y="3952860"/>
              <a:ext cx="213101" cy="769458"/>
            </a:xfrm>
            <a:prstGeom prst="rect">
              <a:avLst/>
            </a:prstGeom>
          </p:spPr>
        </p:pic>
        <p:pic>
          <p:nvPicPr>
            <p:cNvPr id="72" name="Graphic 71" descr="Truck">
              <a:extLst>
                <a:ext uri="{FF2B5EF4-FFF2-40B4-BE49-F238E27FC236}">
                  <a16:creationId xmlns:a16="http://schemas.microsoft.com/office/drawing/2014/main" id="{B5F54E87-429C-44E4-9A1A-DD5A64AF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699" r="66606"/>
            <a:stretch/>
          </p:blipFill>
          <p:spPr>
            <a:xfrm>
              <a:off x="5364282" y="3952860"/>
              <a:ext cx="213101" cy="769458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8189403-DFF5-4D3F-ADC5-85D594E3BA86}"/>
                </a:ext>
              </a:extLst>
            </p:cNvPr>
            <p:cNvSpPr/>
            <p:nvPr/>
          </p:nvSpPr>
          <p:spPr>
            <a:xfrm>
              <a:off x="5577383" y="4366870"/>
              <a:ext cx="250211" cy="1232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4" name="Graphic 73" descr="Truck">
            <a:extLst>
              <a:ext uri="{FF2B5EF4-FFF2-40B4-BE49-F238E27FC236}">
                <a16:creationId xmlns:a16="http://schemas.microsoft.com/office/drawing/2014/main" id="{D34DA381-8F8C-414A-A652-228E886139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2213543" y="3671003"/>
            <a:ext cx="478954" cy="4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51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A133C-8F02-4A0F-A17B-33BC496E3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E60CC-ECAB-4316-AB73-3453CB6E0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23950"/>
            <a:ext cx="3962400" cy="3165475"/>
          </a:xfrm>
        </p:spPr>
        <p:txBody>
          <a:bodyPr/>
          <a:lstStyle/>
          <a:p>
            <a:r>
              <a:rPr lang="en-US" sz="2000" dirty="0"/>
              <a:t>NYSERDA</a:t>
            </a:r>
          </a:p>
          <a:p>
            <a:r>
              <a:rPr lang="en-US" sz="2000" dirty="0"/>
              <a:t>NYC DOT</a:t>
            </a:r>
          </a:p>
          <a:p>
            <a:r>
              <a:rPr lang="en-US" sz="2000" dirty="0"/>
              <a:t>Volvo Research and Education Foundations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7A10A-F172-45B6-8B1D-4B3B96A78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23950"/>
            <a:ext cx="4114800" cy="3165475"/>
          </a:xfrm>
        </p:spPr>
        <p:txBody>
          <a:bodyPr/>
          <a:lstStyle/>
          <a:p>
            <a:r>
              <a:rPr lang="en-US" sz="2000" dirty="0"/>
              <a:t>City College</a:t>
            </a:r>
          </a:p>
          <a:p>
            <a:pPr lvl="1"/>
            <a:r>
              <a:rPr lang="en-US" sz="2000" dirty="0"/>
              <a:t>Civil Engineering</a:t>
            </a:r>
          </a:p>
          <a:p>
            <a:pPr lvl="2"/>
            <a:r>
              <a:rPr lang="en-US" dirty="0"/>
              <a:t>Quanquan Chen</a:t>
            </a:r>
          </a:p>
          <a:p>
            <a:pPr lvl="2"/>
            <a:r>
              <a:rPr lang="en-US" dirty="0"/>
              <a:t>Linette Prasad</a:t>
            </a:r>
          </a:p>
          <a:p>
            <a:pPr lvl="1"/>
            <a:r>
              <a:rPr lang="en-US" sz="2000" dirty="0"/>
              <a:t>Architecture</a:t>
            </a:r>
          </a:p>
          <a:p>
            <a:pPr lvl="2"/>
            <a:r>
              <a:rPr lang="en-US" dirty="0"/>
              <a:t>June Williamson </a:t>
            </a:r>
          </a:p>
          <a:p>
            <a:pPr lvl="2"/>
            <a:r>
              <a:rPr lang="en-US" dirty="0"/>
              <a:t>Marija </a:t>
            </a:r>
            <a:r>
              <a:rPr lang="en-US" dirty="0" err="1"/>
              <a:t>Gjorgjievska</a:t>
            </a:r>
            <a:endParaRPr lang="en-US" dirty="0"/>
          </a:p>
          <a:p>
            <a:pPr lvl="2"/>
            <a:r>
              <a:rPr lang="en-US" dirty="0"/>
              <a:t>Crystal Xing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95369-664F-462E-83DA-D0B3BAA70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24" b="12286"/>
          <a:stretch/>
        </p:blipFill>
        <p:spPr>
          <a:xfrm>
            <a:off x="609600" y="2667000"/>
            <a:ext cx="261205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01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B78CD-3AA2-4DFF-BEE9-32C423A7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A3680-DE10-467E-BDDB-2E7FD9C7C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aconway@ccny.cuny.edu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76AAE-8C37-4526-A520-A23C49ED5340}"/>
              </a:ext>
            </a:extLst>
          </p:cNvPr>
          <p:cNvSpPr txBox="1"/>
          <p:nvPr/>
        </p:nvSpPr>
        <p:spPr>
          <a:xfrm>
            <a:off x="533400" y="2190750"/>
            <a:ext cx="4495800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Guidebook can be accessed from:</a:t>
            </a:r>
          </a:p>
          <a:p>
            <a:r>
              <a:rPr lang="en-US" u="sng" dirty="0">
                <a:hlinkClick r:id="rId2"/>
              </a:rPr>
              <a:t>https://www.metrans.org/news/new-metrofreight-publication-a-guidebook-for-considering-freight-in-complete-street-design-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29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05DD42-3F9C-42E6-A278-847B58BCAACB}"/>
              </a:ext>
            </a:extLst>
          </p:cNvPr>
          <p:cNvSpPr/>
          <p:nvPr/>
        </p:nvSpPr>
        <p:spPr>
          <a:xfrm>
            <a:off x="6418684" y="3307362"/>
            <a:ext cx="2507918" cy="105357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DCDE6448-CE6F-489D-B4B9-11E126A39F7A}"/>
              </a:ext>
            </a:extLst>
          </p:cNvPr>
          <p:cNvSpPr/>
          <p:nvPr/>
        </p:nvSpPr>
        <p:spPr>
          <a:xfrm rot="5400000">
            <a:off x="2856549" y="2061435"/>
            <a:ext cx="2226590" cy="2756440"/>
          </a:xfrm>
          <a:prstGeom prst="diamond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2C0990-FD8C-4D5E-A23D-1499D2A61DC9}"/>
              </a:ext>
            </a:extLst>
          </p:cNvPr>
          <p:cNvSpPr/>
          <p:nvPr/>
        </p:nvSpPr>
        <p:spPr>
          <a:xfrm>
            <a:off x="4928845" y="1401235"/>
            <a:ext cx="1834744" cy="17843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2AC46F-C88A-4C7F-AFA4-5B231BFBB005}"/>
              </a:ext>
            </a:extLst>
          </p:cNvPr>
          <p:cNvSpPr/>
          <p:nvPr/>
        </p:nvSpPr>
        <p:spPr>
          <a:xfrm>
            <a:off x="2924551" y="372582"/>
            <a:ext cx="2011580" cy="13605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8DD43DF-9E11-4F41-B5D8-0715B925BFDF}"/>
              </a:ext>
            </a:extLst>
          </p:cNvPr>
          <p:cNvSpPr/>
          <p:nvPr/>
        </p:nvSpPr>
        <p:spPr>
          <a:xfrm flipV="1">
            <a:off x="160955" y="1940926"/>
            <a:ext cx="3288068" cy="252595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80BE01-3EFC-464C-BA03-D16B924D22B9}"/>
              </a:ext>
            </a:extLst>
          </p:cNvPr>
          <p:cNvSpPr/>
          <p:nvPr/>
        </p:nvSpPr>
        <p:spPr>
          <a:xfrm>
            <a:off x="7561661" y="623906"/>
            <a:ext cx="1382819" cy="25259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Graphic 7" descr="Employee Badge">
            <a:extLst>
              <a:ext uri="{FF2B5EF4-FFF2-40B4-BE49-F238E27FC236}">
                <a16:creationId xmlns:a16="http://schemas.microsoft.com/office/drawing/2014/main" id="{88DEAE78-82B8-47CF-A90C-3F756B9B0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8921" y="1650352"/>
            <a:ext cx="766457" cy="766457"/>
          </a:xfrm>
          <a:prstGeom prst="rect">
            <a:avLst/>
          </a:prstGeom>
        </p:spPr>
      </p:pic>
      <p:pic>
        <p:nvPicPr>
          <p:cNvPr id="9" name="Graphic 8" descr="Deciduous tree">
            <a:extLst>
              <a:ext uri="{FF2B5EF4-FFF2-40B4-BE49-F238E27FC236}">
                <a16:creationId xmlns:a16="http://schemas.microsoft.com/office/drawing/2014/main" id="{F57B827C-88DF-4B95-A8E4-221F35129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5785" y="3013801"/>
            <a:ext cx="851707" cy="851707"/>
          </a:xfrm>
          <a:prstGeom prst="rect">
            <a:avLst/>
          </a:prstGeom>
        </p:spPr>
      </p:pic>
      <p:pic>
        <p:nvPicPr>
          <p:cNvPr id="10" name="Graphic 9" descr="Fork and knife">
            <a:extLst>
              <a:ext uri="{FF2B5EF4-FFF2-40B4-BE49-F238E27FC236}">
                <a16:creationId xmlns:a16="http://schemas.microsoft.com/office/drawing/2014/main" id="{B3B35C12-58BB-4E31-8614-AA2D67EC0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7137" y="2575751"/>
            <a:ext cx="538019" cy="538019"/>
          </a:xfrm>
          <a:prstGeom prst="rect">
            <a:avLst/>
          </a:prstGeom>
        </p:spPr>
      </p:pic>
      <p:pic>
        <p:nvPicPr>
          <p:cNvPr id="11" name="Graphic 10" descr="House">
            <a:extLst>
              <a:ext uri="{FF2B5EF4-FFF2-40B4-BE49-F238E27FC236}">
                <a16:creationId xmlns:a16="http://schemas.microsoft.com/office/drawing/2014/main" id="{3587B1F0-2C00-4920-A637-1854FB0871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24550" y="895893"/>
            <a:ext cx="685800" cy="685800"/>
          </a:xfrm>
          <a:prstGeom prst="rect">
            <a:avLst/>
          </a:prstGeom>
        </p:spPr>
      </p:pic>
      <p:pic>
        <p:nvPicPr>
          <p:cNvPr id="12" name="Graphic 11" descr="City">
            <a:extLst>
              <a:ext uri="{FF2B5EF4-FFF2-40B4-BE49-F238E27FC236}">
                <a16:creationId xmlns:a16="http://schemas.microsoft.com/office/drawing/2014/main" id="{7F47BC80-53E4-4855-A1A5-A2EC3EA3C1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10965" y="478830"/>
            <a:ext cx="1254329" cy="1254329"/>
          </a:xfrm>
          <a:prstGeom prst="rect">
            <a:avLst/>
          </a:prstGeom>
        </p:spPr>
      </p:pic>
      <p:pic>
        <p:nvPicPr>
          <p:cNvPr id="13" name="Graphic 12" descr="Store">
            <a:extLst>
              <a:ext uri="{FF2B5EF4-FFF2-40B4-BE49-F238E27FC236}">
                <a16:creationId xmlns:a16="http://schemas.microsoft.com/office/drawing/2014/main" id="{746CC8BF-086B-497A-B7F9-B2F61D201E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45304" y="2267447"/>
            <a:ext cx="889634" cy="889634"/>
          </a:xfrm>
          <a:prstGeom prst="rect">
            <a:avLst/>
          </a:prstGeom>
        </p:spPr>
      </p:pic>
      <p:pic>
        <p:nvPicPr>
          <p:cNvPr id="14" name="Graphic 13" descr="Schoolhouse">
            <a:extLst>
              <a:ext uri="{FF2B5EF4-FFF2-40B4-BE49-F238E27FC236}">
                <a16:creationId xmlns:a16="http://schemas.microsoft.com/office/drawing/2014/main" id="{112C24BC-2970-45B5-9856-36813EB2DA9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6477" y="1924547"/>
            <a:ext cx="685800" cy="685800"/>
          </a:xfrm>
          <a:prstGeom prst="rect">
            <a:avLst/>
          </a:prstGeom>
        </p:spPr>
      </p:pic>
      <p:pic>
        <p:nvPicPr>
          <p:cNvPr id="15" name="Graphic 14" descr="Factory">
            <a:extLst>
              <a:ext uri="{FF2B5EF4-FFF2-40B4-BE49-F238E27FC236}">
                <a16:creationId xmlns:a16="http://schemas.microsoft.com/office/drawing/2014/main" id="{04C36986-5AA3-49E3-869F-0D532F80DF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97510" y="1529242"/>
            <a:ext cx="909929" cy="909929"/>
          </a:xfrm>
          <a:prstGeom prst="rect">
            <a:avLst/>
          </a:prstGeom>
        </p:spPr>
      </p:pic>
      <p:pic>
        <p:nvPicPr>
          <p:cNvPr id="16" name="Graphic 15" descr="Shopping cart">
            <a:extLst>
              <a:ext uri="{FF2B5EF4-FFF2-40B4-BE49-F238E27FC236}">
                <a16:creationId xmlns:a16="http://schemas.microsoft.com/office/drawing/2014/main" id="{BFD89B3E-ECA1-4B3B-A5BA-52ADD871831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02987" y="3100271"/>
            <a:ext cx="569036" cy="569036"/>
          </a:xfrm>
          <a:prstGeom prst="rect">
            <a:avLst/>
          </a:prstGeom>
        </p:spPr>
      </p:pic>
      <p:pic>
        <p:nvPicPr>
          <p:cNvPr id="17" name="Graphic 16" descr="Tennis">
            <a:extLst>
              <a:ext uri="{FF2B5EF4-FFF2-40B4-BE49-F238E27FC236}">
                <a16:creationId xmlns:a16="http://schemas.microsoft.com/office/drawing/2014/main" id="{88CF262C-B42F-4733-8FBF-C658DA51931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707491" y="3185847"/>
            <a:ext cx="629006" cy="629006"/>
          </a:xfrm>
          <a:prstGeom prst="rect">
            <a:avLst/>
          </a:prstGeom>
        </p:spPr>
      </p:pic>
      <p:pic>
        <p:nvPicPr>
          <p:cNvPr id="18" name="Graphic 17" descr="Medical">
            <a:extLst>
              <a:ext uri="{FF2B5EF4-FFF2-40B4-BE49-F238E27FC236}">
                <a16:creationId xmlns:a16="http://schemas.microsoft.com/office/drawing/2014/main" id="{1B74D690-D5E0-43EF-B88E-E46BCF853DB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30597" y="1949687"/>
            <a:ext cx="685800" cy="685800"/>
          </a:xfrm>
          <a:prstGeom prst="rect">
            <a:avLst/>
          </a:prstGeom>
        </p:spPr>
      </p:pic>
      <p:pic>
        <p:nvPicPr>
          <p:cNvPr id="19" name="Graphic 18" descr="Apple">
            <a:extLst>
              <a:ext uri="{FF2B5EF4-FFF2-40B4-BE49-F238E27FC236}">
                <a16:creationId xmlns:a16="http://schemas.microsoft.com/office/drawing/2014/main" id="{FFCFD566-BF26-4A89-8862-BBAC27D65ED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60192" y="2541754"/>
            <a:ext cx="685800" cy="685800"/>
          </a:xfrm>
          <a:prstGeom prst="rect">
            <a:avLst/>
          </a:prstGeom>
        </p:spPr>
      </p:pic>
      <p:pic>
        <p:nvPicPr>
          <p:cNvPr id="20" name="Graphic 19" descr="Person with Cane">
            <a:extLst>
              <a:ext uri="{FF2B5EF4-FFF2-40B4-BE49-F238E27FC236}">
                <a16:creationId xmlns:a16="http://schemas.microsoft.com/office/drawing/2014/main" id="{D8916CE8-EF69-41CE-8389-56C1A702B15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641668" y="1840722"/>
            <a:ext cx="685800" cy="685800"/>
          </a:xfrm>
          <a:prstGeom prst="rect">
            <a:avLst/>
          </a:prstGeom>
        </p:spPr>
      </p:pic>
      <p:pic>
        <p:nvPicPr>
          <p:cNvPr id="21" name="Graphic 20" descr="Person in wheelchair">
            <a:extLst>
              <a:ext uri="{FF2B5EF4-FFF2-40B4-BE49-F238E27FC236}">
                <a16:creationId xmlns:a16="http://schemas.microsoft.com/office/drawing/2014/main" id="{1C161AA7-6A63-4AA5-B8E2-C62B7D25CBE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191988" y="2293046"/>
            <a:ext cx="685800" cy="685800"/>
          </a:xfrm>
          <a:prstGeom prst="rect">
            <a:avLst/>
          </a:prstGeom>
        </p:spPr>
      </p:pic>
      <p:pic>
        <p:nvPicPr>
          <p:cNvPr id="22" name="Graphic 21" descr="Family with two children">
            <a:extLst>
              <a:ext uri="{FF2B5EF4-FFF2-40B4-BE49-F238E27FC236}">
                <a16:creationId xmlns:a16="http://schemas.microsoft.com/office/drawing/2014/main" id="{FD3855BD-1ED1-421C-9AD9-1A9AB919726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634279" y="1172417"/>
            <a:ext cx="685800" cy="685800"/>
          </a:xfrm>
          <a:prstGeom prst="rect">
            <a:avLst/>
          </a:prstGeom>
        </p:spPr>
      </p:pic>
      <p:pic>
        <p:nvPicPr>
          <p:cNvPr id="23" name="Graphic 22" descr="Man">
            <a:extLst>
              <a:ext uri="{FF2B5EF4-FFF2-40B4-BE49-F238E27FC236}">
                <a16:creationId xmlns:a16="http://schemas.microsoft.com/office/drawing/2014/main" id="{2990105A-F080-4A60-95F8-8E877E8AA60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059407" y="831025"/>
            <a:ext cx="685800" cy="685800"/>
          </a:xfrm>
          <a:prstGeom prst="rect">
            <a:avLst/>
          </a:prstGeom>
        </p:spPr>
      </p:pic>
      <p:pic>
        <p:nvPicPr>
          <p:cNvPr id="24" name="Graphic 23" descr="Woman">
            <a:extLst>
              <a:ext uri="{FF2B5EF4-FFF2-40B4-BE49-F238E27FC236}">
                <a16:creationId xmlns:a16="http://schemas.microsoft.com/office/drawing/2014/main" id="{3C137E28-FA72-47F2-A505-FCA9407D52B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178161" y="1515317"/>
            <a:ext cx="685800" cy="685800"/>
          </a:xfrm>
          <a:prstGeom prst="rect">
            <a:avLst/>
          </a:prstGeom>
        </p:spPr>
      </p:pic>
      <p:pic>
        <p:nvPicPr>
          <p:cNvPr id="25" name="Graphic 24" descr="Shirt">
            <a:extLst>
              <a:ext uri="{FF2B5EF4-FFF2-40B4-BE49-F238E27FC236}">
                <a16:creationId xmlns:a16="http://schemas.microsoft.com/office/drawing/2014/main" id="{7A0B9554-0C42-4BB4-88D3-5DDCB3419EA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898128" y="2589477"/>
            <a:ext cx="685800" cy="685800"/>
          </a:xfrm>
          <a:prstGeom prst="rect">
            <a:avLst/>
          </a:prstGeom>
        </p:spPr>
      </p:pic>
      <p:pic>
        <p:nvPicPr>
          <p:cNvPr id="26" name="Graphic 25" descr="Toothpaste">
            <a:extLst>
              <a:ext uri="{FF2B5EF4-FFF2-40B4-BE49-F238E27FC236}">
                <a16:creationId xmlns:a16="http://schemas.microsoft.com/office/drawing/2014/main" id="{9814D91C-D68B-4481-B61F-5FB14F22A5E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554278" y="3586689"/>
            <a:ext cx="685800" cy="685800"/>
          </a:xfrm>
          <a:prstGeom prst="rect">
            <a:avLst/>
          </a:prstGeom>
        </p:spPr>
      </p:pic>
      <p:pic>
        <p:nvPicPr>
          <p:cNvPr id="27" name="Graphic 26" descr="Couch">
            <a:extLst>
              <a:ext uri="{FF2B5EF4-FFF2-40B4-BE49-F238E27FC236}">
                <a16:creationId xmlns:a16="http://schemas.microsoft.com/office/drawing/2014/main" id="{31444FD5-2406-4BE4-8C58-97F48DBD65A8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290433" y="3135438"/>
            <a:ext cx="685800" cy="685800"/>
          </a:xfrm>
          <a:prstGeom prst="rect">
            <a:avLst/>
          </a:prstGeom>
        </p:spPr>
      </p:pic>
      <p:pic>
        <p:nvPicPr>
          <p:cNvPr id="28" name="Graphic 27" descr="Music">
            <a:extLst>
              <a:ext uri="{FF2B5EF4-FFF2-40B4-BE49-F238E27FC236}">
                <a16:creationId xmlns:a16="http://schemas.microsoft.com/office/drawing/2014/main" id="{3F6E873F-AA9D-42F2-B612-EE2B34E07CE0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957009" y="3655460"/>
            <a:ext cx="569036" cy="569036"/>
          </a:xfrm>
          <a:prstGeom prst="rect">
            <a:avLst/>
          </a:prstGeom>
        </p:spPr>
      </p:pic>
      <p:pic>
        <p:nvPicPr>
          <p:cNvPr id="29" name="Graphic 28" descr="Small paint brush">
            <a:extLst>
              <a:ext uri="{FF2B5EF4-FFF2-40B4-BE49-F238E27FC236}">
                <a16:creationId xmlns:a16="http://schemas.microsoft.com/office/drawing/2014/main" id="{C88BACD0-008D-4779-88E2-E63009A5FFF6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 rot="5400000">
            <a:off x="3403988" y="3745061"/>
            <a:ext cx="685800" cy="685800"/>
          </a:xfrm>
          <a:prstGeom prst="rect">
            <a:avLst/>
          </a:prstGeom>
        </p:spPr>
      </p:pic>
      <p:pic>
        <p:nvPicPr>
          <p:cNvPr id="30" name="Graphic 29" descr="Streetcar">
            <a:extLst>
              <a:ext uri="{FF2B5EF4-FFF2-40B4-BE49-F238E27FC236}">
                <a16:creationId xmlns:a16="http://schemas.microsoft.com/office/drawing/2014/main" id="{5191C482-4574-4E18-8E39-848525912FA4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433390" y="3387568"/>
            <a:ext cx="820451" cy="820451"/>
          </a:xfrm>
          <a:prstGeom prst="rect">
            <a:avLst/>
          </a:prstGeom>
        </p:spPr>
      </p:pic>
      <p:pic>
        <p:nvPicPr>
          <p:cNvPr id="31" name="Graphic 30" descr="Bike">
            <a:extLst>
              <a:ext uri="{FF2B5EF4-FFF2-40B4-BE49-F238E27FC236}">
                <a16:creationId xmlns:a16="http://schemas.microsoft.com/office/drawing/2014/main" id="{EA650A2C-4180-49A4-A49F-12D10A5FE26E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960736" y="3577759"/>
            <a:ext cx="534178" cy="534178"/>
          </a:xfrm>
          <a:prstGeom prst="rect">
            <a:avLst/>
          </a:prstGeom>
        </p:spPr>
      </p:pic>
      <p:pic>
        <p:nvPicPr>
          <p:cNvPr id="32" name="Graphic 31" descr="Walk">
            <a:extLst>
              <a:ext uri="{FF2B5EF4-FFF2-40B4-BE49-F238E27FC236}">
                <a16:creationId xmlns:a16="http://schemas.microsoft.com/office/drawing/2014/main" id="{5ADBF62C-80A7-4DB4-AF51-FCB9612BEF88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495656" y="3536910"/>
            <a:ext cx="534178" cy="534178"/>
          </a:xfrm>
          <a:prstGeom prst="rect">
            <a:avLst/>
          </a:prstGeom>
        </p:spPr>
      </p:pic>
      <p:pic>
        <p:nvPicPr>
          <p:cNvPr id="33" name="Graphic 32" descr="Taxi">
            <a:extLst>
              <a:ext uri="{FF2B5EF4-FFF2-40B4-BE49-F238E27FC236}">
                <a16:creationId xmlns:a16="http://schemas.microsoft.com/office/drawing/2014/main" id="{82A27A68-8E5E-45FE-B7E4-3F52DCED157B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057162" y="3536910"/>
            <a:ext cx="685800" cy="685800"/>
          </a:xfrm>
          <a:prstGeom prst="rect">
            <a:avLst/>
          </a:prstGeom>
        </p:spPr>
      </p:pic>
      <p:pic>
        <p:nvPicPr>
          <p:cNvPr id="34" name="Graphic 33" descr="Recycle">
            <a:extLst>
              <a:ext uri="{FF2B5EF4-FFF2-40B4-BE49-F238E27FC236}">
                <a16:creationId xmlns:a16="http://schemas.microsoft.com/office/drawing/2014/main" id="{B36563C6-D9F0-4F36-A05D-8773F55D7CE4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2367380" y="1949687"/>
            <a:ext cx="685800" cy="6858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8F5BC0A-0754-461F-9D61-4E6E800E1BB4}"/>
              </a:ext>
            </a:extLst>
          </p:cNvPr>
          <p:cNvSpPr txBox="1"/>
          <p:nvPr/>
        </p:nvSpPr>
        <p:spPr>
          <a:xfrm>
            <a:off x="3502168" y="3025655"/>
            <a:ext cx="546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DF7166-49F6-4336-B18F-C98BBB381C5B}"/>
              </a:ext>
            </a:extLst>
          </p:cNvPr>
          <p:cNvSpPr txBox="1"/>
          <p:nvPr/>
        </p:nvSpPr>
        <p:spPr>
          <a:xfrm>
            <a:off x="4323095" y="4521664"/>
            <a:ext cx="283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If this tree is native and exists in a hospitable environment.</a:t>
            </a:r>
          </a:p>
        </p:txBody>
      </p:sp>
    </p:spTree>
    <p:extLst>
      <p:ext uri="{BB962C8B-B14F-4D97-AF65-F5344CB8AC3E}">
        <p14:creationId xmlns:p14="http://schemas.microsoft.com/office/powerpoint/2010/main" val="53725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uck on a city street&#10;&#10;Description automatically generated">
            <a:extLst>
              <a:ext uri="{FF2B5EF4-FFF2-40B4-BE49-F238E27FC236}">
                <a16:creationId xmlns:a16="http://schemas.microsoft.com/office/drawing/2014/main" id="{EDC45DAB-D838-4ECD-AE15-E900BFC71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/>
          <a:stretch/>
        </p:blipFill>
        <p:spPr>
          <a:xfrm>
            <a:off x="293043" y="1359355"/>
            <a:ext cx="3913777" cy="304904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Picture 10" descr="A row of parked motorcycles sitting on the side of a building&#10;&#10;Description automatically generated">
            <a:extLst>
              <a:ext uri="{FF2B5EF4-FFF2-40B4-BE49-F238E27FC236}">
                <a16:creationId xmlns:a16="http://schemas.microsoft.com/office/drawing/2014/main" id="{6A722C17-111A-4704-B50C-846A54F7A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26" y="1352550"/>
            <a:ext cx="4573574" cy="304904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C526C2-CB9B-4F1E-84AA-F11E4ACB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93700"/>
            <a:ext cx="8686800" cy="857250"/>
          </a:xfrm>
        </p:spPr>
        <p:txBody>
          <a:bodyPr/>
          <a:lstStyle/>
          <a:p>
            <a:r>
              <a:rPr lang="en-US" dirty="0"/>
              <a:t>Goods movement is critical to social and economic welfare</a:t>
            </a:r>
          </a:p>
        </p:txBody>
      </p:sp>
    </p:spTree>
    <p:extLst>
      <p:ext uri="{BB962C8B-B14F-4D97-AF65-F5344CB8AC3E}">
        <p14:creationId xmlns:p14="http://schemas.microsoft.com/office/powerpoint/2010/main" val="3253849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77251-52F5-4CB3-923B-9309D67A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C1C4-F179-4F97-BCA4-BAA2705D8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7475"/>
            <a:ext cx="4191000" cy="3165475"/>
          </a:xfrm>
        </p:spPr>
        <p:txBody>
          <a:bodyPr/>
          <a:lstStyle/>
          <a:p>
            <a:r>
              <a:rPr lang="en-US" sz="2400" dirty="0"/>
              <a:t>7 Common Challenges and Solution Approaches</a:t>
            </a:r>
          </a:p>
          <a:p>
            <a:endParaRPr lang="en-US" sz="2400" dirty="0"/>
          </a:p>
          <a:p>
            <a:r>
              <a:rPr lang="en-US" sz="2400" dirty="0"/>
              <a:t>Demand Management</a:t>
            </a:r>
          </a:p>
          <a:p>
            <a:endParaRPr lang="en-US" sz="2400" dirty="0"/>
          </a:p>
          <a:p>
            <a:r>
              <a:rPr lang="en-US" sz="2400" dirty="0"/>
              <a:t>Urban Freight and COVID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67FC5-0A22-4DEB-BB09-36EF0DCE3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4" b="3329"/>
          <a:stretch/>
        </p:blipFill>
        <p:spPr>
          <a:xfrm>
            <a:off x="4830432" y="2951762"/>
            <a:ext cx="4208749" cy="2133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3CF2D10-6853-4BAB-B79B-6A297D8E0F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32" y="514350"/>
            <a:ext cx="3094039" cy="23908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AE6FEBF7-B6D6-4061-A90C-0950E97D7E60}"/>
              </a:ext>
            </a:extLst>
          </p:cNvPr>
          <p:cNvSpPr/>
          <p:nvPr/>
        </p:nvSpPr>
        <p:spPr>
          <a:xfrm>
            <a:off x="8229600" y="3638550"/>
            <a:ext cx="2286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67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EC22-4161-405F-976B-3BBA2D8D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Areas of Guidebook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EF0E-4D08-418D-B959-8CAB27994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Urban centers</a:t>
            </a:r>
          </a:p>
          <a:p>
            <a:r>
              <a:rPr lang="en-US" dirty="0"/>
              <a:t>Suburban/exurban areas with warehousing/industrial development</a:t>
            </a:r>
          </a:p>
          <a:p>
            <a:r>
              <a:rPr lang="en-US" dirty="0"/>
              <a:t>Suburban/small town main streets</a:t>
            </a:r>
          </a:p>
          <a:p>
            <a:r>
              <a:rPr lang="en-US" dirty="0"/>
              <a:t>Industrial/commercial campuses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59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Common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2675"/>
            <a:ext cx="8229600" cy="3470275"/>
          </a:xfrm>
        </p:spPr>
        <p:txBody>
          <a:bodyPr/>
          <a:lstStyle/>
          <a:p>
            <a:r>
              <a:rPr lang="en-US" sz="2000" dirty="0"/>
              <a:t>Selecting an appropriate design vehicle</a:t>
            </a:r>
          </a:p>
          <a:p>
            <a:r>
              <a:rPr lang="en-US" sz="2000" dirty="0"/>
              <a:t>Vehicle navigation challenges</a:t>
            </a:r>
          </a:p>
          <a:p>
            <a:pPr lvl="1"/>
            <a:r>
              <a:rPr lang="en-US" sz="1800" dirty="0"/>
              <a:t>Providing adequate space for large vehicle turns</a:t>
            </a:r>
          </a:p>
          <a:p>
            <a:pPr lvl="1"/>
            <a:r>
              <a:rPr lang="en-US" sz="1800" dirty="0"/>
              <a:t>Reducing conflicts with vulnerable roadway users</a:t>
            </a:r>
          </a:p>
          <a:p>
            <a:pPr lvl="1"/>
            <a:r>
              <a:rPr lang="en-US" sz="1800" dirty="0"/>
              <a:t>Safely reducing speeds</a:t>
            </a:r>
          </a:p>
          <a:p>
            <a:pPr lvl="1"/>
            <a:r>
              <a:rPr lang="en-US" sz="1800" dirty="0"/>
              <a:t>Providing network connectivity and redundancy</a:t>
            </a:r>
          </a:p>
          <a:p>
            <a:r>
              <a:rPr lang="en-US" sz="2000" dirty="0"/>
              <a:t>Curbside challenges</a:t>
            </a:r>
          </a:p>
          <a:p>
            <a:pPr lvl="1"/>
            <a:r>
              <a:rPr lang="en-US" sz="1800" dirty="0"/>
              <a:t>Providing adequate space for parking, loading, and emergency response operations</a:t>
            </a:r>
          </a:p>
          <a:p>
            <a:pPr lvl="1"/>
            <a:r>
              <a:rPr lang="en-US" sz="1800" dirty="0"/>
              <a:t>Providing curb and building access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732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Freight Design/ Control Vehicle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16" y="1352550"/>
            <a:ext cx="4299284" cy="3165475"/>
          </a:xfrm>
        </p:spPr>
        <p:txBody>
          <a:bodyPr/>
          <a:lstStyle/>
          <a:p>
            <a:r>
              <a:rPr lang="en-US" sz="2000" dirty="0"/>
              <a:t>Current/expected freight traffic flows </a:t>
            </a:r>
          </a:p>
          <a:p>
            <a:r>
              <a:rPr lang="en-US" sz="2000" dirty="0"/>
              <a:t>Freight trip generating land uses</a:t>
            </a:r>
          </a:p>
          <a:p>
            <a:r>
              <a:rPr lang="en-US" sz="2000" dirty="0"/>
              <a:t>Street functional classes and network designations</a:t>
            </a:r>
          </a:p>
          <a:p>
            <a:r>
              <a:rPr lang="en-US" sz="2000" dirty="0"/>
              <a:t>Applicable truck size and weight regulations</a:t>
            </a:r>
          </a:p>
          <a:p>
            <a:r>
              <a:rPr lang="en-US" sz="2000" dirty="0"/>
              <a:t>Historic incident data involving freight vehicles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AF6278A-C5D0-488D-A87B-61E32F954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26479" r="29612" b="15747"/>
          <a:stretch/>
        </p:blipFill>
        <p:spPr>
          <a:xfrm>
            <a:off x="4724400" y="1504950"/>
            <a:ext cx="3172061" cy="18288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EB7A19-80D8-4400-845D-99D70E3ACE56}"/>
              </a:ext>
            </a:extLst>
          </p:cNvPr>
          <p:cNvSpPr/>
          <p:nvPr/>
        </p:nvSpPr>
        <p:spPr>
          <a:xfrm>
            <a:off x="7620000" y="2190750"/>
            <a:ext cx="381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CBE62-FF90-4EFC-AA6D-7153AD82E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163" y="2271018"/>
            <a:ext cx="1726221" cy="20124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147785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DE4E1FF2852C4AB94E009ECD2CE37F" ma:contentTypeVersion="0" ma:contentTypeDescription="Create a new document." ma:contentTypeScope="" ma:versionID="4af84c6e1c35c0f4028136cbe42903f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15787acf22db4e4c0ac8b858fca640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861CA-5DD2-44F8-8780-9628548221F3}">
  <ds:schemaRefs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EE09270-68C1-4C64-B21D-2AA5BF5E37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5B1908-0E8B-45C1-98D2-A5FABE004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14859</TotalTime>
  <Words>815</Words>
  <Application>Microsoft Office PowerPoint</Application>
  <PresentationFormat>On-screen Show (16:9)</PresentationFormat>
  <Paragraphs>204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Cover Master</vt:lpstr>
      <vt:lpstr>Section Master</vt:lpstr>
      <vt:lpstr>2_Custom Design</vt:lpstr>
      <vt:lpstr>PowerPoint Presentation</vt:lpstr>
      <vt:lpstr>Externalities on urban streets</vt:lpstr>
      <vt:lpstr>PowerPoint Presentation</vt:lpstr>
      <vt:lpstr>PowerPoint Presentation</vt:lpstr>
      <vt:lpstr>Goods movement is critical to social and economic welfare</vt:lpstr>
      <vt:lpstr>Outline</vt:lpstr>
      <vt:lpstr>Potential Areas of Guidebook Application</vt:lpstr>
      <vt:lpstr>7 Common Challenges</vt:lpstr>
      <vt:lpstr>Freight Design/ Control Vehicle Selection</vt:lpstr>
      <vt:lpstr>Freight Industry Engagement</vt:lpstr>
      <vt:lpstr>PowerPoint Presentation</vt:lpstr>
      <vt:lpstr>Design  Solutions</vt:lpstr>
      <vt:lpstr>Regulatory Solution:  Vehicle Size Restrictions</vt:lpstr>
      <vt:lpstr>Operational Solution: Dedicated Signal Phases</vt:lpstr>
      <vt:lpstr>PowerPoint Presentation</vt:lpstr>
      <vt:lpstr>Design Solutions: Bike Infrastructure, Clear Identification of Conflict Zones</vt:lpstr>
      <vt:lpstr>Operational Solutions: Dedicated Signal Phases and Roadside Mirrors</vt:lpstr>
      <vt:lpstr>Vehicle-Based Solutions</vt:lpstr>
      <vt:lpstr>Education</vt:lpstr>
      <vt:lpstr>PowerPoint Presentation</vt:lpstr>
      <vt:lpstr>Design Solutions</vt:lpstr>
      <vt:lpstr>PowerPoint Presentation</vt:lpstr>
      <vt:lpstr>Design Solutions</vt:lpstr>
      <vt:lpstr>PowerPoint Presentation</vt:lpstr>
      <vt:lpstr>Design Solutions</vt:lpstr>
      <vt:lpstr>Regulatory Solutions</vt:lpstr>
      <vt:lpstr>Operational Solutions</vt:lpstr>
      <vt:lpstr>PowerPoint Presentation</vt:lpstr>
      <vt:lpstr>Design Solutions</vt:lpstr>
      <vt:lpstr>PowerPoint Presentation</vt:lpstr>
      <vt:lpstr>Off-Hour Deliveries</vt:lpstr>
      <vt:lpstr>Consolidation Center</vt:lpstr>
      <vt:lpstr>Lockers and Pickup Points</vt:lpstr>
      <vt:lpstr>COVID and Urban Goods Movement</vt:lpstr>
      <vt:lpstr>COVID and Urban Goods Movement</vt:lpstr>
      <vt:lpstr>Acknowledgements</vt:lpstr>
      <vt:lpstr>Thanks! Questions?</vt:lpstr>
    </vt:vector>
  </TitlesOfParts>
  <Company>New York State - Office of General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Warner, Jennifer</dc:creator>
  <cp:lastModifiedBy>Alison Conway</cp:lastModifiedBy>
  <cp:revision>287</cp:revision>
  <cp:lastPrinted>2018-02-12T16:13:17Z</cp:lastPrinted>
  <dcterms:created xsi:type="dcterms:W3CDTF">2014-12-09T18:34:34Z</dcterms:created>
  <dcterms:modified xsi:type="dcterms:W3CDTF">2020-04-22T15:47:29Z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0x01010007DE4E1FF2852C4AB94E009ECD2CE37F</vt:lpwstr>
  </property>
</Properties>
</file>